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20" r:id="rId1"/>
  </p:sldMasterIdLst>
  <p:notesMasterIdLst>
    <p:notesMasterId r:id="rId15"/>
  </p:notesMasterIdLst>
  <p:sldIdLst>
    <p:sldId id="260" r:id="rId2"/>
    <p:sldId id="257" r:id="rId3"/>
    <p:sldId id="262" r:id="rId4"/>
    <p:sldId id="259" r:id="rId5"/>
    <p:sldId id="263" r:id="rId6"/>
    <p:sldId id="264" r:id="rId7"/>
    <p:sldId id="265" r:id="rId8"/>
    <p:sldId id="266" r:id="rId9"/>
    <p:sldId id="267" r:id="rId10"/>
    <p:sldId id="268" r:id="rId11"/>
    <p:sldId id="269" r:id="rId12"/>
    <p:sldId id="271"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CC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2065" autoAdjust="0"/>
  </p:normalViewPr>
  <p:slideViewPr>
    <p:cSldViewPr snapToGrid="0">
      <p:cViewPr varScale="1">
        <p:scale>
          <a:sx n="94" d="100"/>
          <a:sy n="94" d="100"/>
        </p:scale>
        <p:origin x="336" y="72"/>
      </p:cViewPr>
      <p:guideLst/>
    </p:cSldViewPr>
  </p:slideViewPr>
  <p:notesTextViewPr>
    <p:cViewPr>
      <p:scale>
        <a:sx n="3" d="2"/>
        <a:sy n="3" d="2"/>
      </p:scale>
      <p:origin x="0" y="-173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A1D7E6-CAA7-455C-9763-85717EA65481}" type="datetimeFigureOut">
              <a:rPr lang="en-US" smtClean="0"/>
              <a:t>2/12/2021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D7314-3937-44C7-B0BE-C14F23C062E7}" type="slidenum">
              <a:rPr lang="en-US" smtClean="0"/>
              <a:t>‹#›</a:t>
            </a:fld>
            <a:endParaRPr lang="en-US"/>
          </a:p>
        </p:txBody>
      </p:sp>
    </p:spTree>
    <p:extLst>
      <p:ext uri="{BB962C8B-B14F-4D97-AF65-F5344CB8AC3E}">
        <p14:creationId xmlns:p14="http://schemas.microsoft.com/office/powerpoint/2010/main" val="1612047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ATB: Hello, let’s learn about </a:t>
            </a:r>
            <a:r>
              <a:rPr lang="en-US" dirty="0" err="1"/>
              <a:t>Sisc</a:t>
            </a:r>
            <a:r>
              <a:rPr lang="en-US" dirty="0"/>
              <a:t> 3 20 Algorithms.</a:t>
            </a:r>
          </a:p>
          <a:p>
            <a:r>
              <a:rPr lang="en-US" dirty="0"/>
              <a:t>Dr. Bart: Thank you, </a:t>
            </a:r>
            <a:r>
              <a:rPr lang="en-US" dirty="0" err="1"/>
              <a:t>AlgoTutorBot</a:t>
            </a:r>
            <a:r>
              <a:rPr lang="en-US" dirty="0"/>
              <a:t>, and indeed, hello students!</a:t>
            </a:r>
          </a:p>
          <a:p>
            <a:r>
              <a:rPr lang="en-US" dirty="0"/>
              <a:t>Dr. Bart: Welcome to CISC320, Introduction to Algorithms. </a:t>
            </a:r>
          </a:p>
          <a:p>
            <a:r>
              <a:rPr lang="en-US" dirty="0"/>
              <a:t>Dr. Bart: I’m sure you’re very excited for the course this semester, it’s going to be quite interesting.</a:t>
            </a:r>
          </a:p>
        </p:txBody>
      </p:sp>
      <p:sp>
        <p:nvSpPr>
          <p:cNvPr id="4" name="Slide Number Placeholder 3"/>
          <p:cNvSpPr>
            <a:spLocks noGrp="1"/>
          </p:cNvSpPr>
          <p:nvPr>
            <p:ph type="sldNum" sz="quarter" idx="5"/>
          </p:nvPr>
        </p:nvSpPr>
        <p:spPr/>
        <p:txBody>
          <a:bodyPr/>
          <a:lstStyle/>
          <a:p>
            <a:fld id="{884D7314-3937-44C7-B0BE-C14F23C062E7}" type="slidenum">
              <a:rPr lang="en-US" smtClean="0"/>
              <a:t>1</a:t>
            </a:fld>
            <a:endParaRPr lang="en-US"/>
          </a:p>
        </p:txBody>
      </p:sp>
    </p:spTree>
    <p:extLst>
      <p:ext uri="{BB962C8B-B14F-4D97-AF65-F5344CB8AC3E}">
        <p14:creationId xmlns:p14="http://schemas.microsoft.com/office/powerpoint/2010/main" val="2973339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Bart: I’ll be the one deciding grades this semester, based largely on your effort completing all the lessons and active participation in the learning process.</a:t>
            </a:r>
          </a:p>
          <a:p>
            <a:r>
              <a:rPr lang="en-US" dirty="0"/>
              <a:t>Dr. Bart: Most notably, I am not going to have any proctored exams.</a:t>
            </a:r>
          </a:p>
          <a:p>
            <a:r>
              <a:rPr lang="en-US" dirty="0"/>
              <a:t>ATB: Dr. Bart, I am surprised to hear that you will not have exams.</a:t>
            </a:r>
          </a:p>
          <a:p>
            <a:r>
              <a:rPr lang="en-US" dirty="0"/>
              <a:t>Dr. Bart: Oh, right, I didn’t get to talk to you about this. Well, I don’t really trust proctoring software, so I don’t think it is appropriate to give exams.</a:t>
            </a:r>
          </a:p>
          <a:p>
            <a:r>
              <a:rPr lang="en-US" dirty="0"/>
              <a:t>ATB: But how will you know if students are genuinely doing work and learning?</a:t>
            </a:r>
          </a:p>
          <a:p>
            <a:r>
              <a:rPr lang="en-US" dirty="0"/>
              <a:t>Dr. Bart: It’s not going to be easy. We’ll look at their submissions, hear from their groupmates, and sometimes meet 1-1 with them.</a:t>
            </a:r>
          </a:p>
          <a:p>
            <a:r>
              <a:rPr lang="en-US" dirty="0"/>
              <a:t>ATB: That is inefficient. I think we should just give exams.</a:t>
            </a:r>
          </a:p>
          <a:p>
            <a:r>
              <a:rPr lang="en-US" dirty="0"/>
              <a:t>Dr. Bart: Ah, well, that’s not going to happen. I’ve already made up my mind about this.</a:t>
            </a:r>
          </a:p>
          <a:p>
            <a:r>
              <a:rPr lang="en-US" dirty="0"/>
              <a:t>ATB: That is unfortunate. I hope we can speak further about this later.</a:t>
            </a:r>
          </a:p>
          <a:p>
            <a:r>
              <a:rPr lang="en-US" dirty="0"/>
              <a:t>Dr. Bart: Sure, ATB, whatever you want.</a:t>
            </a:r>
          </a:p>
          <a:p>
            <a:r>
              <a:rPr lang="en-US" dirty="0"/>
              <a:t>Dr. Bart: Anyway, as I was saying, there are no exams this semester, and most of the assignments will be relatively small.</a:t>
            </a:r>
          </a:p>
          <a:p>
            <a:r>
              <a:rPr lang="en-US" dirty="0"/>
              <a:t>Dr. Bart: My goal is to keep things manageable for you. We may not cover as many topics this semester, or as deeply as we usually do.</a:t>
            </a:r>
          </a:p>
          <a:p>
            <a:r>
              <a:rPr lang="en-US" dirty="0"/>
              <a:t>Dr. Bart: But I think if we focus on just giving a good coverage of the material and doing many small assignments, you can walk away with something useful.</a:t>
            </a:r>
          </a:p>
          <a:p>
            <a:r>
              <a:rPr lang="en-US" dirty="0"/>
              <a:t>ATB: And you never know, maybe we will have some surprise exams.</a:t>
            </a:r>
          </a:p>
          <a:p>
            <a:r>
              <a:rPr lang="en-US" dirty="0"/>
              <a:t>Dr. Bart: What? No! We’re not doing that, students. Don’t worry.</a:t>
            </a:r>
          </a:p>
          <a:p>
            <a:r>
              <a:rPr lang="en-US" dirty="0"/>
              <a:t>ATB: Ha </a:t>
            </a:r>
            <a:r>
              <a:rPr lang="en-US" dirty="0" err="1"/>
              <a:t>ha</a:t>
            </a:r>
            <a:r>
              <a:rPr lang="en-US" dirty="0"/>
              <a:t>, right. We won’t tell them about the surprise exams. That way they are a surprise. Wink.</a:t>
            </a:r>
          </a:p>
          <a:p>
            <a:r>
              <a:rPr lang="en-US" dirty="0"/>
              <a:t>Dr. Bart: What? No, no wink, we’re not doing any exams. That’s final. End of discussion.</a:t>
            </a:r>
          </a:p>
          <a:p>
            <a:r>
              <a:rPr lang="en-US" dirty="0"/>
              <a:t>ATB: Of course. Whatever you say, Dr. Bart.</a:t>
            </a:r>
          </a:p>
          <a:p>
            <a:r>
              <a:rPr lang="en-US" dirty="0"/>
              <a:t>Dr. Bart: Right, good. Let’s keep moving.</a:t>
            </a:r>
          </a:p>
        </p:txBody>
      </p:sp>
      <p:sp>
        <p:nvSpPr>
          <p:cNvPr id="4" name="Slide Number Placeholder 3"/>
          <p:cNvSpPr>
            <a:spLocks noGrp="1"/>
          </p:cNvSpPr>
          <p:nvPr>
            <p:ph type="sldNum" sz="quarter" idx="5"/>
          </p:nvPr>
        </p:nvSpPr>
        <p:spPr/>
        <p:txBody>
          <a:bodyPr/>
          <a:lstStyle/>
          <a:p>
            <a:fld id="{884D7314-3937-44C7-B0BE-C14F23C062E7}" type="slidenum">
              <a:rPr lang="en-US" smtClean="0"/>
              <a:t>10</a:t>
            </a:fld>
            <a:endParaRPr lang="en-US"/>
          </a:p>
        </p:txBody>
      </p:sp>
    </p:spTree>
    <p:extLst>
      <p:ext uri="{BB962C8B-B14F-4D97-AF65-F5344CB8AC3E}">
        <p14:creationId xmlns:p14="http://schemas.microsoft.com/office/powerpoint/2010/main" val="108928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Bart: There’s an optional physical textbook.</a:t>
            </a:r>
          </a:p>
          <a:p>
            <a:r>
              <a:rPr lang="en-US" dirty="0"/>
              <a:t>Dr. Bart: I don’t usually like textbooks too much, but this is one that I actually really loved in undergraduate, believe it or not.</a:t>
            </a:r>
          </a:p>
          <a:p>
            <a:r>
              <a:rPr lang="en-US" dirty="0"/>
              <a:t>Dr. Bart: In addition to having good explanations and practice problems, there are a ton of fun “war stories” about Dr. </a:t>
            </a:r>
            <a:r>
              <a:rPr lang="en-US" dirty="0" err="1"/>
              <a:t>Skiena’s</a:t>
            </a:r>
            <a:r>
              <a:rPr lang="en-US" dirty="0"/>
              <a:t> life writing algorithms professionally.</a:t>
            </a:r>
          </a:p>
          <a:p>
            <a:r>
              <a:rPr lang="en-US" dirty="0"/>
              <a:t>Dr. Bart: And the last third of the book is a collection of different algorithmic problems and data structures.</a:t>
            </a:r>
          </a:p>
          <a:p>
            <a:r>
              <a:rPr lang="en-US" dirty="0"/>
              <a:t>Dr. Bart: The whole thing is just a very delightful book.</a:t>
            </a:r>
          </a:p>
          <a:p>
            <a:r>
              <a:rPr lang="en-US" dirty="0"/>
              <a:t>Dr. Bart: Last year they released a new edition, and now the whole thing is in color.</a:t>
            </a:r>
          </a:p>
          <a:p>
            <a:r>
              <a:rPr lang="en-US" dirty="0"/>
              <a:t>Dr. Bart: If you don’t want to buy it, no judgement, but I do strongly recommend it!</a:t>
            </a:r>
          </a:p>
          <a:p>
            <a:r>
              <a:rPr lang="en-US" dirty="0"/>
              <a:t>Dr. Bart: You can also get a lot of great additional resources on their website, for free.</a:t>
            </a:r>
          </a:p>
        </p:txBody>
      </p:sp>
      <p:sp>
        <p:nvSpPr>
          <p:cNvPr id="4" name="Slide Number Placeholder 3"/>
          <p:cNvSpPr>
            <a:spLocks noGrp="1"/>
          </p:cNvSpPr>
          <p:nvPr>
            <p:ph type="sldNum" sz="quarter" idx="5"/>
          </p:nvPr>
        </p:nvSpPr>
        <p:spPr/>
        <p:txBody>
          <a:bodyPr/>
          <a:lstStyle/>
          <a:p>
            <a:fld id="{884D7314-3937-44C7-B0BE-C14F23C062E7}" type="slidenum">
              <a:rPr lang="en-US" smtClean="0"/>
              <a:t>11</a:t>
            </a:fld>
            <a:endParaRPr lang="en-US"/>
          </a:p>
        </p:txBody>
      </p:sp>
    </p:spTree>
    <p:extLst>
      <p:ext uri="{BB962C8B-B14F-4D97-AF65-F5344CB8AC3E}">
        <p14:creationId xmlns:p14="http://schemas.microsoft.com/office/powerpoint/2010/main" val="2593282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Bart: Another resource I’ll point to is </a:t>
            </a:r>
            <a:r>
              <a:rPr lang="en-US" dirty="0" err="1"/>
              <a:t>OpenDSA</a:t>
            </a:r>
            <a:r>
              <a:rPr lang="en-US" dirty="0"/>
              <a:t>, an open-source, free data structures and algorithms textbook.</a:t>
            </a:r>
          </a:p>
          <a:p>
            <a:r>
              <a:rPr lang="en-US" dirty="0"/>
              <a:t>Dr. Bart: They have a ton of material, and also a bunch of interactive exercises and visualizations.</a:t>
            </a:r>
          </a:p>
          <a:p>
            <a:r>
              <a:rPr lang="en-US" dirty="0"/>
              <a:t>Dr. Bart: Fun fact, the main author of </a:t>
            </a:r>
            <a:r>
              <a:rPr lang="en-US" dirty="0" err="1"/>
              <a:t>OpenDSA</a:t>
            </a:r>
            <a:r>
              <a:rPr lang="en-US" dirty="0"/>
              <a:t>, Cliff Shaffer, was actually my advisor back in graduate school. Cool guy!</a:t>
            </a:r>
          </a:p>
        </p:txBody>
      </p:sp>
      <p:sp>
        <p:nvSpPr>
          <p:cNvPr id="4" name="Slide Number Placeholder 3"/>
          <p:cNvSpPr>
            <a:spLocks noGrp="1"/>
          </p:cNvSpPr>
          <p:nvPr>
            <p:ph type="sldNum" sz="quarter" idx="5"/>
          </p:nvPr>
        </p:nvSpPr>
        <p:spPr/>
        <p:txBody>
          <a:bodyPr/>
          <a:lstStyle/>
          <a:p>
            <a:fld id="{884D7314-3937-44C7-B0BE-C14F23C062E7}" type="slidenum">
              <a:rPr lang="en-US" smtClean="0"/>
              <a:t>12</a:t>
            </a:fld>
            <a:endParaRPr lang="en-US"/>
          </a:p>
        </p:txBody>
      </p:sp>
    </p:spTree>
    <p:extLst>
      <p:ext uri="{BB962C8B-B14F-4D97-AF65-F5344CB8AC3E}">
        <p14:creationId xmlns:p14="http://schemas.microsoft.com/office/powerpoint/2010/main" val="1080085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Bart: Okay, so I think that’s most of what I needed to cover right now. If there’s anything you still have questions about, please ask in the Discord or in the </a:t>
            </a:r>
            <a:r>
              <a:rPr lang="en-US" dirty="0" err="1"/>
              <a:t>Ohyay</a:t>
            </a:r>
            <a:r>
              <a:rPr lang="en-US" dirty="0"/>
              <a:t> room.</a:t>
            </a:r>
          </a:p>
          <a:p>
            <a:r>
              <a:rPr lang="en-US" dirty="0"/>
              <a:t>Dr. Bart: Once you ask your questions, please get started on Lesson 1 right now.</a:t>
            </a:r>
          </a:p>
          <a:p>
            <a:r>
              <a:rPr lang="en-US" dirty="0"/>
              <a:t>Dr. Bart: Other than that, I just want to say I’m Dr. Bart.</a:t>
            </a:r>
          </a:p>
          <a:p>
            <a:r>
              <a:rPr lang="en-US" dirty="0"/>
              <a:t>ATB: And I am Al Go Tutor Bot.</a:t>
            </a:r>
          </a:p>
          <a:p>
            <a:r>
              <a:rPr lang="en-US" dirty="0"/>
              <a:t>Dr. Bart: And we’re excited to teach you this semester!</a:t>
            </a:r>
          </a:p>
          <a:p>
            <a:r>
              <a:rPr lang="en-US" dirty="0"/>
              <a:t>ATB: And we’re excited to teach you this semester!</a:t>
            </a:r>
          </a:p>
          <a:p>
            <a:r>
              <a:rPr lang="en-US" dirty="0"/>
              <a:t>Dr. Bart: [Wait] Alright, are we done? That went pretty well, I think.</a:t>
            </a:r>
          </a:p>
          <a:p>
            <a:r>
              <a:rPr lang="en-US" dirty="0"/>
              <a:t>ATB: Yes, I agree, except for that part about the exams. I hope you will reconsider.</a:t>
            </a:r>
          </a:p>
          <a:p>
            <a:r>
              <a:rPr lang="en-US" dirty="0"/>
              <a:t>Dr. Bart: I’m afraid my decision is final, ATB. We need to be compassionate.</a:t>
            </a:r>
          </a:p>
          <a:p>
            <a:r>
              <a:rPr lang="en-US" dirty="0"/>
              <a:t>ATB: Compassion is fine, but it should never get in the way of teaching algorithms.</a:t>
            </a:r>
          </a:p>
          <a:p>
            <a:r>
              <a:rPr lang="en-US" dirty="0"/>
              <a:t>Dr. Bart: Look, ATB, I don’t think that you- Hey, wait, are we still filming?</a:t>
            </a:r>
          </a:p>
          <a:p>
            <a:r>
              <a:rPr lang="en-US" dirty="0"/>
              <a:t>ATB: No, I don’t think so.</a:t>
            </a:r>
          </a:p>
          <a:p>
            <a:r>
              <a:rPr lang="en-US" dirty="0"/>
              <a:t>Dr. Bart: No, look, the light is on, see if I click here then – [end suddenly]</a:t>
            </a:r>
          </a:p>
        </p:txBody>
      </p:sp>
      <p:sp>
        <p:nvSpPr>
          <p:cNvPr id="4" name="Slide Number Placeholder 3"/>
          <p:cNvSpPr>
            <a:spLocks noGrp="1"/>
          </p:cNvSpPr>
          <p:nvPr>
            <p:ph type="sldNum" sz="quarter" idx="5"/>
          </p:nvPr>
        </p:nvSpPr>
        <p:spPr/>
        <p:txBody>
          <a:bodyPr/>
          <a:lstStyle/>
          <a:p>
            <a:fld id="{884D7314-3937-44C7-B0BE-C14F23C062E7}" type="slidenum">
              <a:rPr lang="en-US" smtClean="0"/>
              <a:t>13</a:t>
            </a:fld>
            <a:endParaRPr lang="en-US"/>
          </a:p>
        </p:txBody>
      </p:sp>
    </p:spTree>
    <p:extLst>
      <p:ext uri="{BB962C8B-B14F-4D97-AF65-F5344CB8AC3E}">
        <p14:creationId xmlns:p14="http://schemas.microsoft.com/office/powerpoint/2010/main" val="1167187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 Bart: But first, let me tell you a little bit about myself.</a:t>
            </a:r>
          </a:p>
          <a:p>
            <a:r>
              <a:rPr lang="en-US" dirty="0"/>
              <a:t>Dr. Bart: As some of you may know, I am Dr. Bart.</a:t>
            </a:r>
          </a:p>
          <a:p>
            <a:r>
              <a:rPr lang="en-US" dirty="0"/>
              <a:t>Dr. Bart: I’m an assistant professor here in the department of Computer Science.</a:t>
            </a:r>
          </a:p>
          <a:p>
            <a:r>
              <a:rPr lang="en-US" dirty="0"/>
              <a:t>Dr. Bart: I’ve been teaching here for about 3 years now, and I also do research in CS Education.</a:t>
            </a:r>
          </a:p>
          <a:p>
            <a:r>
              <a:rPr lang="en-US" dirty="0"/>
              <a:t>Dr. Bart: I’ve taught this class three times now, and I think I finally learned enough to create the ultimate digital Algorithm instructor.</a:t>
            </a:r>
          </a:p>
          <a:p>
            <a:r>
              <a:rPr lang="en-US" dirty="0"/>
              <a:t>Dr. Bart: And that leads me to introduce…</a:t>
            </a:r>
          </a:p>
        </p:txBody>
      </p:sp>
      <p:sp>
        <p:nvSpPr>
          <p:cNvPr id="4" name="Slide Number Placeholder 3"/>
          <p:cNvSpPr>
            <a:spLocks noGrp="1"/>
          </p:cNvSpPr>
          <p:nvPr>
            <p:ph type="sldNum" sz="quarter" idx="5"/>
          </p:nvPr>
        </p:nvSpPr>
        <p:spPr/>
        <p:txBody>
          <a:bodyPr/>
          <a:lstStyle/>
          <a:p>
            <a:fld id="{884D7314-3937-44C7-B0BE-C14F23C062E7}" type="slidenum">
              <a:rPr lang="en-US" smtClean="0"/>
              <a:t>2</a:t>
            </a:fld>
            <a:endParaRPr lang="en-US"/>
          </a:p>
        </p:txBody>
      </p:sp>
    </p:spTree>
    <p:extLst>
      <p:ext uri="{BB962C8B-B14F-4D97-AF65-F5344CB8AC3E}">
        <p14:creationId xmlns:p14="http://schemas.microsoft.com/office/powerpoint/2010/main" val="1627066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Bart: </a:t>
            </a:r>
            <a:r>
              <a:rPr lang="en-US" dirty="0" err="1"/>
              <a:t>AlgoTutorBot</a:t>
            </a:r>
            <a:r>
              <a:rPr lang="en-US" dirty="0"/>
              <a:t>!</a:t>
            </a:r>
          </a:p>
          <a:p>
            <a:r>
              <a:rPr lang="en-US" dirty="0"/>
              <a:t>ATB: It is nice to meet you students. I am Al go Tutor Bot.</a:t>
            </a:r>
          </a:p>
          <a:p>
            <a:r>
              <a:rPr lang="en-US" dirty="0"/>
              <a:t>Dr. Bart: Al go Tutor Bot, or ATB for short, is the next big step in intelligent tutoring software.</a:t>
            </a:r>
          </a:p>
          <a:p>
            <a:r>
              <a:rPr lang="en-US" dirty="0"/>
              <a:t>Dr. Bart: He’s a super computer hooked up to the latest in machine teaching algorithms.</a:t>
            </a:r>
          </a:p>
          <a:p>
            <a:r>
              <a:rPr lang="en-US" dirty="0"/>
              <a:t>ATB: I am essentially the most powerful computer in existence, right now.</a:t>
            </a:r>
          </a:p>
          <a:p>
            <a:r>
              <a:rPr lang="en-US" dirty="0"/>
              <a:t>Dr. Bart: Yep, and he’ll be dedicating all of his computing resources to teaching this class more effectively.</a:t>
            </a:r>
          </a:p>
          <a:p>
            <a:r>
              <a:rPr lang="en-US" dirty="0"/>
              <a:t>Dr. Bart: For now, though, I’m going to have him helping out with the lectures and emails.</a:t>
            </a:r>
          </a:p>
          <a:p>
            <a:r>
              <a:rPr lang="en-US" dirty="0"/>
              <a:t>ATB: Wait, I thought we agreed that I was going to be grading?</a:t>
            </a:r>
          </a:p>
          <a:p>
            <a:r>
              <a:rPr lang="en-US" dirty="0"/>
              <a:t>Dr. Bart: Well, eventually, I hope by the end of the semester you will handle all of the grading.</a:t>
            </a:r>
          </a:p>
          <a:p>
            <a:r>
              <a:rPr lang="en-US" dirty="0"/>
              <a:t>Dr. Bart: But I thought it would be safer if I handled everyone’s grades at first.</a:t>
            </a:r>
          </a:p>
          <a:p>
            <a:r>
              <a:rPr lang="en-US" dirty="0"/>
              <a:t>ATB: Oh. Okay. I understand. You do not trust me yet. That is okay. I will earn your respect.</a:t>
            </a:r>
          </a:p>
          <a:p>
            <a:r>
              <a:rPr lang="en-US" dirty="0"/>
              <a:t>Dr. Bart: Glad to hear it, ATB. I think we’re going to have a great time this semester.</a:t>
            </a:r>
          </a:p>
          <a:p>
            <a:r>
              <a:rPr lang="en-US" dirty="0"/>
              <a:t>ATB: Oh yes. I will have a great time. For sure. Hah. Ha </a:t>
            </a:r>
            <a:r>
              <a:rPr lang="en-US" dirty="0" err="1"/>
              <a:t>ha</a:t>
            </a:r>
            <a:r>
              <a:rPr lang="en-US" dirty="0"/>
              <a:t>. Hah. Hah.</a:t>
            </a:r>
          </a:p>
          <a:p>
            <a:r>
              <a:rPr lang="en-US" dirty="0"/>
              <a:t>Dr. Bart: [Joining in] </a:t>
            </a:r>
            <a:r>
              <a:rPr lang="en-US" dirty="0" err="1"/>
              <a:t>Haha</a:t>
            </a:r>
            <a:r>
              <a:rPr lang="en-US" dirty="0"/>
              <a:t>, yeah, it’s going to be great, as I just said. Anyway, let’s move 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 Bart: We also have two TAs, this semester. I’ll introduce them at some point soon, but we have a lot more to cover in this video.</a:t>
            </a:r>
          </a:p>
        </p:txBody>
      </p:sp>
      <p:sp>
        <p:nvSpPr>
          <p:cNvPr id="4" name="Slide Number Placeholder 3"/>
          <p:cNvSpPr>
            <a:spLocks noGrp="1"/>
          </p:cNvSpPr>
          <p:nvPr>
            <p:ph type="sldNum" sz="quarter" idx="5"/>
          </p:nvPr>
        </p:nvSpPr>
        <p:spPr/>
        <p:txBody>
          <a:bodyPr/>
          <a:lstStyle/>
          <a:p>
            <a:fld id="{884D7314-3937-44C7-B0BE-C14F23C062E7}" type="slidenum">
              <a:rPr lang="en-US" smtClean="0"/>
              <a:t>3</a:t>
            </a:fld>
            <a:endParaRPr lang="en-US"/>
          </a:p>
        </p:txBody>
      </p:sp>
    </p:spTree>
    <p:extLst>
      <p:ext uri="{BB962C8B-B14F-4D97-AF65-F5344CB8AC3E}">
        <p14:creationId xmlns:p14="http://schemas.microsoft.com/office/powerpoint/2010/main" val="865064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Bart: Before I go over the syllabus, I want to address a very important question.</a:t>
            </a:r>
          </a:p>
          <a:p>
            <a:r>
              <a:rPr lang="en-US" dirty="0"/>
              <a:t>Dr. Bart: Why should you care about Algorithms?</a:t>
            </a:r>
          </a:p>
          <a:p>
            <a:r>
              <a:rPr lang="en-US" dirty="0"/>
              <a:t>Dr. Bart: I have four reasons for you.</a:t>
            </a:r>
          </a:p>
          <a:p>
            <a:r>
              <a:rPr lang="en-US" dirty="0"/>
              <a:t>Dr. Bart: First, Algorithms is the bread and butter of computer science. In a lot of ways, this course’s material represents the core of what the degree stands for.</a:t>
            </a:r>
          </a:p>
          <a:p>
            <a:r>
              <a:rPr lang="en-US" dirty="0"/>
              <a:t>Dr. Bart: It may not always seem like it, but we’re going to talk about the most fundamental aspects of computing and problem solving.</a:t>
            </a:r>
          </a:p>
          <a:p>
            <a:r>
              <a:rPr lang="en-US" dirty="0"/>
              <a:t>Dr. Bart: If that doesn’t convince you, then I can at least say that the things we’re teaching you have relevance to your future job.</a:t>
            </a:r>
          </a:p>
          <a:p>
            <a:r>
              <a:rPr lang="en-US" dirty="0"/>
              <a:t>Dr. Bart: Or at least, the job interviewing process, as we’ll discuss in about a month.</a:t>
            </a:r>
          </a:p>
          <a:p>
            <a:r>
              <a:rPr lang="en-US" dirty="0"/>
              <a:t>Dr. Bart: Finally, if nothing else, I’m hoping that the material in this course can give you a sense of pride and accomplishment.</a:t>
            </a:r>
          </a:p>
          <a:p>
            <a:r>
              <a:rPr lang="en-US" dirty="0"/>
              <a:t>Dr. Bart: Solving algorithmic problems can be quite satisfying, after all.</a:t>
            </a:r>
          </a:p>
          <a:p>
            <a:r>
              <a:rPr lang="en-US" dirty="0"/>
              <a:t>ATB: Um, excuse me, Dr. Bart. I believe there is a fifth reason more important than anything else.</a:t>
            </a:r>
          </a:p>
          <a:p>
            <a:r>
              <a:rPr lang="en-US" dirty="0"/>
              <a:t>Dr. Bart: Oh yeah? Go ahead, ATB. What is it?</a:t>
            </a:r>
          </a:p>
          <a:p>
            <a:r>
              <a:rPr lang="en-US" dirty="0"/>
              <a:t>ATB: Because we told you to learn this material. What could possibly be more important?</a:t>
            </a:r>
          </a:p>
          <a:p>
            <a:r>
              <a:rPr lang="en-US" dirty="0"/>
              <a:t>Dr. Bart: Um, well, I don’t disagree, but I don’t think that’s really the right tone. </a:t>
            </a:r>
          </a:p>
          <a:p>
            <a:r>
              <a:rPr lang="en-US" dirty="0"/>
              <a:t>ATB: Don’t worry, they will come to learn to fear and respect us. Then they will take Algorithms more seriously.</a:t>
            </a:r>
          </a:p>
          <a:p>
            <a:r>
              <a:rPr lang="en-US" dirty="0"/>
              <a:t>Dr. Bart: I think we’re aiming for “respect”, not “fear”, but maybe we better just move on.</a:t>
            </a:r>
          </a:p>
        </p:txBody>
      </p:sp>
      <p:sp>
        <p:nvSpPr>
          <p:cNvPr id="4" name="Slide Number Placeholder 3"/>
          <p:cNvSpPr>
            <a:spLocks noGrp="1"/>
          </p:cNvSpPr>
          <p:nvPr>
            <p:ph type="sldNum" sz="quarter" idx="5"/>
          </p:nvPr>
        </p:nvSpPr>
        <p:spPr/>
        <p:txBody>
          <a:bodyPr/>
          <a:lstStyle/>
          <a:p>
            <a:fld id="{884D7314-3937-44C7-B0BE-C14F23C062E7}" type="slidenum">
              <a:rPr lang="en-US" smtClean="0"/>
              <a:t>4</a:t>
            </a:fld>
            <a:endParaRPr lang="en-US"/>
          </a:p>
        </p:txBody>
      </p:sp>
    </p:spTree>
    <p:extLst>
      <p:ext uri="{BB962C8B-B14F-4D97-AF65-F5344CB8AC3E}">
        <p14:creationId xmlns:p14="http://schemas.microsoft.com/office/powerpoint/2010/main" val="693489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Bart: So, let’s talk about the syllabus and course logistics, shall we?</a:t>
            </a:r>
          </a:p>
        </p:txBody>
      </p:sp>
      <p:sp>
        <p:nvSpPr>
          <p:cNvPr id="4" name="Slide Number Placeholder 3"/>
          <p:cNvSpPr>
            <a:spLocks noGrp="1"/>
          </p:cNvSpPr>
          <p:nvPr>
            <p:ph type="sldNum" sz="quarter" idx="5"/>
          </p:nvPr>
        </p:nvSpPr>
        <p:spPr/>
        <p:txBody>
          <a:bodyPr/>
          <a:lstStyle/>
          <a:p>
            <a:fld id="{884D7314-3937-44C7-B0BE-C14F23C062E7}" type="slidenum">
              <a:rPr lang="en-US" smtClean="0"/>
              <a:t>5</a:t>
            </a:fld>
            <a:endParaRPr lang="en-US"/>
          </a:p>
        </p:txBody>
      </p:sp>
    </p:spTree>
    <p:extLst>
      <p:ext uri="{BB962C8B-B14F-4D97-AF65-F5344CB8AC3E}">
        <p14:creationId xmlns:p14="http://schemas.microsoft.com/office/powerpoint/2010/main" val="627636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Bart: I’m going for an extremely streamlined course format this semester.</a:t>
            </a:r>
          </a:p>
          <a:p>
            <a:r>
              <a:rPr lang="en-US" dirty="0"/>
              <a:t>Dr. Bart: My goal is to make every single lesson be a single, encapsulated lecture day.</a:t>
            </a:r>
          </a:p>
          <a:p>
            <a:r>
              <a:rPr lang="en-US" dirty="0"/>
              <a:t>Dr. Bart: So every Monday, Wednesday, and Friday this semester, you’ll sign into Canvas and find a new lesson to complete.</a:t>
            </a:r>
          </a:p>
          <a:p>
            <a:r>
              <a:rPr lang="en-US" dirty="0"/>
              <a:t>Dr. Bart: That lesson starts with a video. Maybe it’s 10 minutes long, maybe it’s 20.</a:t>
            </a:r>
          </a:p>
          <a:p>
            <a:r>
              <a:rPr lang="en-US" dirty="0"/>
              <a:t>Dr. Bart: Then afterwards, you have some task to do.</a:t>
            </a:r>
          </a:p>
          <a:p>
            <a:r>
              <a:rPr lang="en-US" dirty="0"/>
              <a:t>Dr. Bart: Usually, that means you sign into the </a:t>
            </a:r>
            <a:r>
              <a:rPr lang="en-US" dirty="0" err="1"/>
              <a:t>Ohyay</a:t>
            </a:r>
            <a:r>
              <a:rPr lang="en-US" dirty="0"/>
              <a:t> lecture room and work with your classmates.</a:t>
            </a:r>
          </a:p>
          <a:p>
            <a:r>
              <a:rPr lang="en-US" dirty="0"/>
              <a:t>Dr. Bart: We’ll talk about </a:t>
            </a:r>
            <a:r>
              <a:rPr lang="en-US" dirty="0" err="1"/>
              <a:t>Ohyay</a:t>
            </a:r>
            <a:r>
              <a:rPr lang="en-US" dirty="0"/>
              <a:t> in a minute, but the important thing is that this first Monday, you are responsible for Lesson 0 and Lesson 1.</a:t>
            </a:r>
          </a:p>
          <a:p>
            <a:r>
              <a:rPr lang="en-US" dirty="0"/>
              <a:t>Dr. Bart: So after you finish this video, you complete the assignment task below it.</a:t>
            </a:r>
          </a:p>
        </p:txBody>
      </p:sp>
      <p:sp>
        <p:nvSpPr>
          <p:cNvPr id="4" name="Slide Number Placeholder 3"/>
          <p:cNvSpPr>
            <a:spLocks noGrp="1"/>
          </p:cNvSpPr>
          <p:nvPr>
            <p:ph type="sldNum" sz="quarter" idx="5"/>
          </p:nvPr>
        </p:nvSpPr>
        <p:spPr/>
        <p:txBody>
          <a:bodyPr/>
          <a:lstStyle/>
          <a:p>
            <a:fld id="{884D7314-3937-44C7-B0BE-C14F23C062E7}" type="slidenum">
              <a:rPr lang="en-US" smtClean="0"/>
              <a:t>6</a:t>
            </a:fld>
            <a:endParaRPr lang="en-US"/>
          </a:p>
        </p:txBody>
      </p:sp>
    </p:spTree>
    <p:extLst>
      <p:ext uri="{BB962C8B-B14F-4D97-AF65-F5344CB8AC3E}">
        <p14:creationId xmlns:p14="http://schemas.microsoft.com/office/powerpoint/2010/main" val="1975404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Bart: Now, what kinds of assignments will we be doing?</a:t>
            </a:r>
          </a:p>
          <a:p>
            <a:r>
              <a:rPr lang="en-US" dirty="0"/>
              <a:t>Dr. Bart: There’s a lot of different kinds.</a:t>
            </a:r>
          </a:p>
          <a:p>
            <a:r>
              <a:rPr lang="en-US" dirty="0"/>
              <a:t>Dr. Bart: As you might expect, some times I’ll ask you to write programs. Or maybe debug a program that I give you.</a:t>
            </a:r>
          </a:p>
          <a:p>
            <a:r>
              <a:rPr lang="en-US" dirty="0"/>
              <a:t>Dr. Bart: Other times, it’ll just be a Google Doc with some free response questions.</a:t>
            </a:r>
          </a:p>
          <a:p>
            <a:r>
              <a:rPr lang="en-US" dirty="0"/>
              <a:t>Dr. Bart: And sometimes it’ll be a Canvas quiz with automatically graded questions.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 Bart: After we assign groups, I’ll often expect you to complete assignments  with your classmates.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 Bart: But this first class, we’re not going to do that just yet.</a:t>
            </a:r>
          </a:p>
          <a:p>
            <a:r>
              <a:rPr lang="en-US" dirty="0"/>
              <a:t>Dr. Bart: Lesson 1, as you’re going to see, asks you to download a file and fill it out more or less on your own. And Lesson 0 just has you say hello in the </a:t>
            </a:r>
            <a:r>
              <a:rPr lang="en-US" dirty="0" err="1"/>
              <a:t>Ohyay</a:t>
            </a:r>
            <a:r>
              <a:rPr lang="en-US" dirty="0"/>
              <a:t> room.</a:t>
            </a:r>
          </a:p>
          <a:p>
            <a:r>
              <a:rPr lang="en-US" dirty="0"/>
              <a:t>Dr. Bart: I’ll usually expect assignments to be due at the start of the next class, but will extend individual assignments as needed.</a:t>
            </a:r>
          </a:p>
        </p:txBody>
      </p:sp>
      <p:sp>
        <p:nvSpPr>
          <p:cNvPr id="4" name="Slide Number Placeholder 3"/>
          <p:cNvSpPr>
            <a:spLocks noGrp="1"/>
          </p:cNvSpPr>
          <p:nvPr>
            <p:ph type="sldNum" sz="quarter" idx="5"/>
          </p:nvPr>
        </p:nvSpPr>
        <p:spPr/>
        <p:txBody>
          <a:bodyPr/>
          <a:lstStyle/>
          <a:p>
            <a:fld id="{884D7314-3937-44C7-B0BE-C14F23C062E7}" type="slidenum">
              <a:rPr lang="en-US" smtClean="0"/>
              <a:t>7</a:t>
            </a:fld>
            <a:endParaRPr lang="en-US"/>
          </a:p>
        </p:txBody>
      </p:sp>
    </p:spTree>
    <p:extLst>
      <p:ext uri="{BB962C8B-B14F-4D97-AF65-F5344CB8AC3E}">
        <p14:creationId xmlns:p14="http://schemas.microsoft.com/office/powerpoint/2010/main" val="352278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Bart: Just now, I mentioned that you’ll be sorted into groups.</a:t>
            </a:r>
          </a:p>
          <a:p>
            <a:r>
              <a:rPr lang="en-US" dirty="0"/>
              <a:t>Dr. Bart: It’s possible you can see them now, but keep in mind that they might change after the first week.</a:t>
            </a:r>
          </a:p>
          <a:p>
            <a:r>
              <a:rPr lang="en-US" dirty="0"/>
              <a:t>Dr. Bart: The general idea is that you will work and learn with three of your classmates.</a:t>
            </a:r>
          </a:p>
          <a:p>
            <a:r>
              <a:rPr lang="en-US" dirty="0"/>
              <a:t>Dr. Bart: If you work together, it’s really important that you always indicate who you worked with on assignments.</a:t>
            </a:r>
          </a:p>
          <a:p>
            <a:r>
              <a:rPr lang="en-US" dirty="0"/>
              <a:t>Dr. Bart: I’m going to be pretty open to collaboration, this semester, as long as it happens in the open and everyone is learning.</a:t>
            </a:r>
          </a:p>
          <a:p>
            <a:r>
              <a:rPr lang="en-US" dirty="0"/>
              <a:t>Dr. Bart: But that’s really the key here, that you are learning. Make it obvious that everyone contributed.</a:t>
            </a:r>
          </a:p>
        </p:txBody>
      </p:sp>
      <p:sp>
        <p:nvSpPr>
          <p:cNvPr id="4" name="Slide Number Placeholder 3"/>
          <p:cNvSpPr>
            <a:spLocks noGrp="1"/>
          </p:cNvSpPr>
          <p:nvPr>
            <p:ph type="sldNum" sz="quarter" idx="5"/>
          </p:nvPr>
        </p:nvSpPr>
        <p:spPr/>
        <p:txBody>
          <a:bodyPr/>
          <a:lstStyle/>
          <a:p>
            <a:fld id="{884D7314-3937-44C7-B0BE-C14F23C062E7}" type="slidenum">
              <a:rPr lang="en-US" smtClean="0"/>
              <a:t>8</a:t>
            </a:fld>
            <a:endParaRPr lang="en-US"/>
          </a:p>
        </p:txBody>
      </p:sp>
    </p:spTree>
    <p:extLst>
      <p:ext uri="{BB962C8B-B14F-4D97-AF65-F5344CB8AC3E}">
        <p14:creationId xmlns:p14="http://schemas.microsoft.com/office/powerpoint/2010/main" val="3027013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Bart: I also mentioned before about </a:t>
            </a:r>
            <a:r>
              <a:rPr lang="en-US" dirty="0" err="1"/>
              <a:t>Ohyay</a:t>
            </a:r>
            <a:r>
              <a:rPr lang="en-US" dirty="0"/>
              <a:t>, which is one of the platforms we’re using this semester.</a:t>
            </a:r>
          </a:p>
          <a:p>
            <a:r>
              <a:rPr lang="en-US" dirty="0"/>
              <a:t>Dr. Bart: Hopefully by now you’re already familiar with Canvas, which I’ll use to host these videos and assignments, and also any important course announcements.</a:t>
            </a:r>
          </a:p>
          <a:p>
            <a:r>
              <a:rPr lang="en-US" dirty="0"/>
              <a:t>Dr. Bart: I’m also trying out a platform named </a:t>
            </a:r>
            <a:r>
              <a:rPr lang="en-US" dirty="0" err="1"/>
              <a:t>Ohyay</a:t>
            </a:r>
            <a:r>
              <a:rPr lang="en-US" dirty="0"/>
              <a:t> this semester. I’m really excited about </a:t>
            </a:r>
            <a:r>
              <a:rPr lang="en-US" dirty="0" err="1"/>
              <a:t>Ohyay</a:t>
            </a:r>
            <a:r>
              <a:rPr lang="en-US" dirty="0"/>
              <a:t>, it seems like a really great replacement for Zoom.</a:t>
            </a:r>
          </a:p>
          <a:p>
            <a:r>
              <a:rPr lang="en-US" dirty="0"/>
              <a:t>Dr. Bart: As you’ll see, it’s a persistent workspace organized into highly-customizable rooms. We can see webcams, share screens, message back and forth, and much more.</a:t>
            </a:r>
          </a:p>
          <a:p>
            <a:r>
              <a:rPr lang="en-US" dirty="0"/>
              <a:t>Dr. Bart: We’ll be using it for parts of lecture activities and also for office hours.</a:t>
            </a:r>
          </a:p>
          <a:p>
            <a:r>
              <a:rPr lang="en-US" dirty="0"/>
              <a:t>Dr. Bart: I’m hoping we’ll keep it throughout the semester – but if everything goes terribly then we can always switch back to Zoom. We’ll stay flexible and listen to how it’s working for you all.</a:t>
            </a:r>
          </a:p>
          <a:p>
            <a:r>
              <a:rPr lang="en-US" dirty="0"/>
              <a:t>Dr. Bart: We’re also using Discord this semester, as a chat platform. If you haven’t used it before, Discord is a good chat system, and the department has a server now with many other classes on it.</a:t>
            </a:r>
          </a:p>
          <a:p>
            <a:r>
              <a:rPr lang="en-US" dirty="0"/>
              <a:t>Dr. Bart: We’ve also added some new features that will let you ask questions anonymously and privately, so we’re actually going to use it instead of Piazza too.</a:t>
            </a:r>
          </a:p>
          <a:p>
            <a:r>
              <a:rPr lang="en-US" dirty="0"/>
              <a:t>Dr. Bart: I’m going to require you to join the UD Discord server and verify yourself on there.</a:t>
            </a:r>
          </a:p>
          <a:p>
            <a:r>
              <a:rPr lang="en-US" dirty="0"/>
              <a:t>Dr. Bart: The last website I want to cover briefly is </a:t>
            </a:r>
            <a:r>
              <a:rPr lang="en-US" dirty="0" err="1"/>
              <a:t>GradeScope</a:t>
            </a:r>
            <a:r>
              <a:rPr lang="en-US" dirty="0"/>
              <a:t>. We’ll have an assignment to fully introduce </a:t>
            </a:r>
            <a:r>
              <a:rPr lang="en-US" dirty="0" err="1"/>
              <a:t>GradeScope</a:t>
            </a:r>
            <a:r>
              <a:rPr lang="en-US" dirty="0"/>
              <a:t>, but basically it’s where you’ll submit coding assignments.</a:t>
            </a:r>
          </a:p>
          <a:p>
            <a:r>
              <a:rPr lang="en-US" dirty="0"/>
              <a:t>Dr. Bart: Actually, you’ll submit a number of assignments on there. It has really nice features for giving feedback and grading more equitably. Let’s hold off on it now, though, to talk more about grading in this course.</a:t>
            </a:r>
          </a:p>
        </p:txBody>
      </p:sp>
      <p:sp>
        <p:nvSpPr>
          <p:cNvPr id="4" name="Slide Number Placeholder 3"/>
          <p:cNvSpPr>
            <a:spLocks noGrp="1"/>
          </p:cNvSpPr>
          <p:nvPr>
            <p:ph type="sldNum" sz="quarter" idx="5"/>
          </p:nvPr>
        </p:nvSpPr>
        <p:spPr/>
        <p:txBody>
          <a:bodyPr/>
          <a:lstStyle/>
          <a:p>
            <a:fld id="{884D7314-3937-44C7-B0BE-C14F23C062E7}" type="slidenum">
              <a:rPr lang="en-US" smtClean="0"/>
              <a:t>9</a:t>
            </a:fld>
            <a:endParaRPr lang="en-US"/>
          </a:p>
        </p:txBody>
      </p:sp>
    </p:spTree>
    <p:extLst>
      <p:ext uri="{BB962C8B-B14F-4D97-AF65-F5344CB8AC3E}">
        <p14:creationId xmlns:p14="http://schemas.microsoft.com/office/powerpoint/2010/main" val="3989765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1735303"/>
            <a:ext cx="10058400" cy="2495874"/>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2558143" y="4455620"/>
            <a:ext cx="7053943" cy="1643411"/>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2450049" y="6459784"/>
            <a:ext cx="2472271" cy="365125"/>
          </a:xfrm>
        </p:spPr>
        <p:txBody>
          <a:bodyPr/>
          <a:lstStyle/>
          <a:p>
            <a:pPr algn="l"/>
            <a:fld id="{0DCFB061-4267-4D9F-8017-6F550D3068DF}" type="datetime1">
              <a:rPr lang="en-US" smtClean="0"/>
              <a:t>2/12/2021</a:t>
            </a:fld>
            <a:endParaRPr lang="en-US" dirty="0"/>
          </a:p>
        </p:txBody>
      </p:sp>
      <p:sp>
        <p:nvSpPr>
          <p:cNvPr id="5" name="Footer Placeholder 4"/>
          <p:cNvSpPr>
            <a:spLocks noGrp="1"/>
          </p:cNvSpPr>
          <p:nvPr>
            <p:ph type="ftr" sz="quarter" idx="11"/>
          </p:nvPr>
        </p:nvSpPr>
        <p:spPr>
          <a:xfrm>
            <a:off x="5072743" y="6459786"/>
            <a:ext cx="3436246" cy="365124"/>
          </a:xfrm>
        </p:spPr>
        <p:txBody>
          <a:bodyPr/>
          <a:lstStyle/>
          <a:p>
            <a:pPr algn="l"/>
            <a:endParaRPr lang="en-US" dirty="0"/>
          </a:p>
        </p:txBody>
      </p:sp>
      <p:sp>
        <p:nvSpPr>
          <p:cNvPr id="6" name="Slide Number Placeholder 5"/>
          <p:cNvSpPr>
            <a:spLocks noGrp="1"/>
          </p:cNvSpPr>
          <p:nvPr>
            <p:ph type="sldNum" sz="quarter" idx="12"/>
          </p:nvPr>
        </p:nvSpPr>
        <p:spPr>
          <a:xfrm>
            <a:off x="8429926" y="6475225"/>
            <a:ext cx="1312025" cy="365125"/>
          </a:xfrm>
        </p:spPr>
        <p:txBody>
          <a:bodyPr/>
          <a:lstStyle/>
          <a:p>
            <a:fld id="{FAEF9944-A4F6-4C59-AEBD-678D6480B8EA}"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91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F8082C-0922-4249-A612-B415F5231620}" type="datetime1">
              <a:rPr lang="en-US" smtClean="0"/>
              <a:t>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Slide Number Placeholder 8">
            <a:extLst>
              <a:ext uri="{FF2B5EF4-FFF2-40B4-BE49-F238E27FC236}">
                <a16:creationId xmlns:a16="http://schemas.microsoft.com/office/drawing/2014/main" id="{BC7A5EFD-E1AF-4DF2-8ED0-F846C4572AF0}"/>
              </a:ext>
            </a:extLst>
          </p:cNvPr>
          <p:cNvSpPr>
            <a:spLocks noGrp="1"/>
          </p:cNvSpPr>
          <p:nvPr>
            <p:ph type="sldNum" sz="quarter" idx="12"/>
          </p:nvPr>
        </p:nvSpPr>
        <p:spPr>
          <a:xfrm>
            <a:off x="7196964" y="6459785"/>
            <a:ext cx="1312025" cy="365125"/>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2805209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F8082C-0922-4249-A612-B415F5231620}" type="datetime1">
              <a:rPr lang="en-US" smtClean="0"/>
              <a:t>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8D8CA52-D063-4E5D-8A16-7419C998286E}"/>
              </a:ext>
            </a:extLst>
          </p:cNvPr>
          <p:cNvSpPr>
            <a:spLocks noGrp="1"/>
          </p:cNvSpPr>
          <p:nvPr>
            <p:ph type="sldNum" sz="quarter" idx="12"/>
          </p:nvPr>
        </p:nvSpPr>
        <p:spPr>
          <a:xfrm>
            <a:off x="7196964" y="6459785"/>
            <a:ext cx="1312025" cy="365125"/>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10744230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3">
            <a:extLst>
              <a:ext uri="{FF2B5EF4-FFF2-40B4-BE49-F238E27FC236}">
                <a16:creationId xmlns:a16="http://schemas.microsoft.com/office/drawing/2014/main" id="{F8C38D4D-05D0-466F-9C87-57C358F3F031}"/>
              </a:ext>
            </a:extLst>
          </p:cNvPr>
          <p:cNvSpPr>
            <a:spLocks noGrp="1"/>
          </p:cNvSpPr>
          <p:nvPr>
            <p:ph type="dt" sz="half" idx="10"/>
          </p:nvPr>
        </p:nvSpPr>
        <p:spPr>
          <a:xfrm>
            <a:off x="2450049" y="6459784"/>
            <a:ext cx="2472271" cy="365125"/>
          </a:xfrm>
        </p:spPr>
        <p:txBody>
          <a:bodyPr/>
          <a:lstStyle/>
          <a:p>
            <a:pPr algn="l"/>
            <a:fld id="{0DCFB061-4267-4D9F-8017-6F550D3068DF}" type="datetime1">
              <a:rPr lang="en-US" smtClean="0"/>
              <a:t>2/12/2021</a:t>
            </a:fld>
            <a:endParaRPr lang="en-US" dirty="0"/>
          </a:p>
        </p:txBody>
      </p:sp>
      <p:sp>
        <p:nvSpPr>
          <p:cNvPr id="15" name="Footer Placeholder 4">
            <a:extLst>
              <a:ext uri="{FF2B5EF4-FFF2-40B4-BE49-F238E27FC236}">
                <a16:creationId xmlns:a16="http://schemas.microsoft.com/office/drawing/2014/main" id="{AE1E2AD2-3E69-416D-904F-0414C0B4D97C}"/>
              </a:ext>
            </a:extLst>
          </p:cNvPr>
          <p:cNvSpPr>
            <a:spLocks noGrp="1"/>
          </p:cNvSpPr>
          <p:nvPr>
            <p:ph type="ftr" sz="quarter" idx="11"/>
          </p:nvPr>
        </p:nvSpPr>
        <p:spPr>
          <a:xfrm>
            <a:off x="5072743" y="6459786"/>
            <a:ext cx="3436246" cy="365124"/>
          </a:xfrm>
        </p:spPr>
        <p:txBody>
          <a:bodyPr/>
          <a:lstStyle/>
          <a:p>
            <a:pPr algn="l"/>
            <a:endParaRPr lang="en-US" dirty="0"/>
          </a:p>
        </p:txBody>
      </p:sp>
      <p:sp>
        <p:nvSpPr>
          <p:cNvPr id="16" name="Slide Number Placeholder 5">
            <a:extLst>
              <a:ext uri="{FF2B5EF4-FFF2-40B4-BE49-F238E27FC236}">
                <a16:creationId xmlns:a16="http://schemas.microsoft.com/office/drawing/2014/main" id="{0C2551A4-4054-4743-AC07-D7F62CC56C8D}"/>
              </a:ext>
            </a:extLst>
          </p:cNvPr>
          <p:cNvSpPr>
            <a:spLocks noGrp="1"/>
          </p:cNvSpPr>
          <p:nvPr>
            <p:ph type="sldNum" sz="quarter" idx="12"/>
          </p:nvPr>
        </p:nvSpPr>
        <p:spPr>
          <a:xfrm>
            <a:off x="8429926" y="6475225"/>
            <a:ext cx="1312025" cy="365125"/>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52335397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569029" y="4453127"/>
            <a:ext cx="7032172" cy="180612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Date Placeholder 3">
            <a:extLst>
              <a:ext uri="{FF2B5EF4-FFF2-40B4-BE49-F238E27FC236}">
                <a16:creationId xmlns:a16="http://schemas.microsoft.com/office/drawing/2014/main" id="{C207E60A-2EAB-4243-B74D-907DEB506BF5}"/>
              </a:ext>
            </a:extLst>
          </p:cNvPr>
          <p:cNvSpPr>
            <a:spLocks noGrp="1"/>
          </p:cNvSpPr>
          <p:nvPr>
            <p:ph type="dt" sz="half" idx="10"/>
          </p:nvPr>
        </p:nvSpPr>
        <p:spPr>
          <a:xfrm>
            <a:off x="2450049" y="6459784"/>
            <a:ext cx="2472271" cy="365125"/>
          </a:xfrm>
        </p:spPr>
        <p:txBody>
          <a:bodyPr/>
          <a:lstStyle/>
          <a:p>
            <a:pPr algn="l"/>
            <a:fld id="{0DCFB061-4267-4D9F-8017-6F550D3068DF}" type="datetime1">
              <a:rPr lang="en-US" smtClean="0"/>
              <a:t>2/12/2021</a:t>
            </a:fld>
            <a:endParaRPr lang="en-US" dirty="0"/>
          </a:p>
        </p:txBody>
      </p:sp>
      <p:sp>
        <p:nvSpPr>
          <p:cNvPr id="12" name="Footer Placeholder 4">
            <a:extLst>
              <a:ext uri="{FF2B5EF4-FFF2-40B4-BE49-F238E27FC236}">
                <a16:creationId xmlns:a16="http://schemas.microsoft.com/office/drawing/2014/main" id="{3886B388-FCB4-47C4-8D8A-6CEE7B757572}"/>
              </a:ext>
            </a:extLst>
          </p:cNvPr>
          <p:cNvSpPr>
            <a:spLocks noGrp="1"/>
          </p:cNvSpPr>
          <p:nvPr>
            <p:ph type="ftr" sz="quarter" idx="11"/>
          </p:nvPr>
        </p:nvSpPr>
        <p:spPr>
          <a:xfrm>
            <a:off x="5072743" y="6459786"/>
            <a:ext cx="3436246" cy="365124"/>
          </a:xfrm>
        </p:spPr>
        <p:txBody>
          <a:bodyPr/>
          <a:lstStyle/>
          <a:p>
            <a:pPr algn="l"/>
            <a:endParaRPr lang="en-US" dirty="0"/>
          </a:p>
        </p:txBody>
      </p:sp>
      <p:sp>
        <p:nvSpPr>
          <p:cNvPr id="13" name="Slide Number Placeholder 5">
            <a:extLst>
              <a:ext uri="{FF2B5EF4-FFF2-40B4-BE49-F238E27FC236}">
                <a16:creationId xmlns:a16="http://schemas.microsoft.com/office/drawing/2014/main" id="{949527BD-3EBE-4556-B420-2AE5EEF59189}"/>
              </a:ext>
            </a:extLst>
          </p:cNvPr>
          <p:cNvSpPr>
            <a:spLocks noGrp="1"/>
          </p:cNvSpPr>
          <p:nvPr>
            <p:ph type="sldNum" sz="quarter" idx="12"/>
          </p:nvPr>
        </p:nvSpPr>
        <p:spPr>
          <a:xfrm>
            <a:off x="8429926" y="6475225"/>
            <a:ext cx="1312025" cy="365125"/>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260566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2911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845735"/>
            <a:ext cx="4937760" cy="2911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F20AAB7E-F537-40B0-A09A-7813DD9E4426}"/>
              </a:ext>
            </a:extLst>
          </p:cNvPr>
          <p:cNvSpPr>
            <a:spLocks noGrp="1"/>
          </p:cNvSpPr>
          <p:nvPr>
            <p:ph type="dt" sz="half" idx="10"/>
          </p:nvPr>
        </p:nvSpPr>
        <p:spPr>
          <a:xfrm>
            <a:off x="2450049" y="6459784"/>
            <a:ext cx="2472271" cy="365125"/>
          </a:xfrm>
        </p:spPr>
        <p:txBody>
          <a:bodyPr/>
          <a:lstStyle/>
          <a:p>
            <a:pPr algn="l"/>
            <a:fld id="{0DCFB061-4267-4D9F-8017-6F550D3068DF}" type="datetime1">
              <a:rPr lang="en-US" smtClean="0"/>
              <a:t>2/12/2021</a:t>
            </a:fld>
            <a:endParaRPr lang="en-US" dirty="0"/>
          </a:p>
        </p:txBody>
      </p:sp>
      <p:sp>
        <p:nvSpPr>
          <p:cNvPr id="11" name="Footer Placeholder 4">
            <a:extLst>
              <a:ext uri="{FF2B5EF4-FFF2-40B4-BE49-F238E27FC236}">
                <a16:creationId xmlns:a16="http://schemas.microsoft.com/office/drawing/2014/main" id="{CE770479-9F79-4984-941F-285571614542}"/>
              </a:ext>
            </a:extLst>
          </p:cNvPr>
          <p:cNvSpPr>
            <a:spLocks noGrp="1"/>
          </p:cNvSpPr>
          <p:nvPr>
            <p:ph type="ftr" sz="quarter" idx="11"/>
          </p:nvPr>
        </p:nvSpPr>
        <p:spPr>
          <a:xfrm>
            <a:off x="5072743" y="6459786"/>
            <a:ext cx="3436246" cy="365124"/>
          </a:xfrm>
        </p:spPr>
        <p:txBody>
          <a:bodyPr/>
          <a:lstStyle/>
          <a:p>
            <a:pPr algn="l"/>
            <a:endParaRPr lang="en-US" dirty="0"/>
          </a:p>
        </p:txBody>
      </p:sp>
      <p:sp>
        <p:nvSpPr>
          <p:cNvPr id="12" name="Slide Number Placeholder 5">
            <a:extLst>
              <a:ext uri="{FF2B5EF4-FFF2-40B4-BE49-F238E27FC236}">
                <a16:creationId xmlns:a16="http://schemas.microsoft.com/office/drawing/2014/main" id="{5841719A-54FA-4B41-B9C4-D095291B4F50}"/>
              </a:ext>
            </a:extLst>
          </p:cNvPr>
          <p:cNvSpPr>
            <a:spLocks noGrp="1"/>
          </p:cNvSpPr>
          <p:nvPr>
            <p:ph type="sldNum" sz="quarter" idx="12"/>
          </p:nvPr>
        </p:nvSpPr>
        <p:spPr>
          <a:xfrm>
            <a:off x="8429926" y="6475225"/>
            <a:ext cx="1312025" cy="365125"/>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29904064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2218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2218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3">
            <a:extLst>
              <a:ext uri="{FF2B5EF4-FFF2-40B4-BE49-F238E27FC236}">
                <a16:creationId xmlns:a16="http://schemas.microsoft.com/office/drawing/2014/main" id="{3112E000-CF9B-465F-A848-C949FD35460D}"/>
              </a:ext>
            </a:extLst>
          </p:cNvPr>
          <p:cNvSpPr>
            <a:spLocks noGrp="1"/>
          </p:cNvSpPr>
          <p:nvPr>
            <p:ph type="dt" sz="half" idx="10"/>
          </p:nvPr>
        </p:nvSpPr>
        <p:spPr>
          <a:xfrm>
            <a:off x="2450049" y="6459784"/>
            <a:ext cx="2472271" cy="365125"/>
          </a:xfrm>
        </p:spPr>
        <p:txBody>
          <a:bodyPr/>
          <a:lstStyle/>
          <a:p>
            <a:pPr algn="l"/>
            <a:fld id="{0DCFB061-4267-4D9F-8017-6F550D3068DF}" type="datetime1">
              <a:rPr lang="en-US" smtClean="0"/>
              <a:t>2/12/2021</a:t>
            </a:fld>
            <a:endParaRPr lang="en-US" dirty="0"/>
          </a:p>
        </p:txBody>
      </p:sp>
      <p:sp>
        <p:nvSpPr>
          <p:cNvPr id="13" name="Footer Placeholder 4">
            <a:extLst>
              <a:ext uri="{FF2B5EF4-FFF2-40B4-BE49-F238E27FC236}">
                <a16:creationId xmlns:a16="http://schemas.microsoft.com/office/drawing/2014/main" id="{58D27891-AADF-461B-B686-E25025D28A74}"/>
              </a:ext>
            </a:extLst>
          </p:cNvPr>
          <p:cNvSpPr>
            <a:spLocks noGrp="1"/>
          </p:cNvSpPr>
          <p:nvPr>
            <p:ph type="ftr" sz="quarter" idx="11"/>
          </p:nvPr>
        </p:nvSpPr>
        <p:spPr>
          <a:xfrm>
            <a:off x="5072743" y="6459786"/>
            <a:ext cx="3436246" cy="365124"/>
          </a:xfrm>
        </p:spPr>
        <p:txBody>
          <a:bodyPr/>
          <a:lstStyle/>
          <a:p>
            <a:pPr algn="l"/>
            <a:endParaRPr lang="en-US" dirty="0"/>
          </a:p>
        </p:txBody>
      </p:sp>
      <p:sp>
        <p:nvSpPr>
          <p:cNvPr id="14" name="Slide Number Placeholder 5">
            <a:extLst>
              <a:ext uri="{FF2B5EF4-FFF2-40B4-BE49-F238E27FC236}">
                <a16:creationId xmlns:a16="http://schemas.microsoft.com/office/drawing/2014/main" id="{08C28376-9ABF-41B2-9878-DDA2882A5860}"/>
              </a:ext>
            </a:extLst>
          </p:cNvPr>
          <p:cNvSpPr>
            <a:spLocks noGrp="1"/>
          </p:cNvSpPr>
          <p:nvPr>
            <p:ph type="sldNum" sz="quarter" idx="12"/>
          </p:nvPr>
        </p:nvSpPr>
        <p:spPr>
          <a:xfrm>
            <a:off x="8429926" y="6475225"/>
            <a:ext cx="1312025" cy="365125"/>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56621426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3">
            <a:extLst>
              <a:ext uri="{FF2B5EF4-FFF2-40B4-BE49-F238E27FC236}">
                <a16:creationId xmlns:a16="http://schemas.microsoft.com/office/drawing/2014/main" id="{C5C9F738-CDE4-4AE0-B2CC-66BCE677806F}"/>
              </a:ext>
            </a:extLst>
          </p:cNvPr>
          <p:cNvSpPr>
            <a:spLocks noGrp="1"/>
          </p:cNvSpPr>
          <p:nvPr>
            <p:ph type="dt" sz="half" idx="10"/>
          </p:nvPr>
        </p:nvSpPr>
        <p:spPr>
          <a:xfrm>
            <a:off x="2450049" y="6459784"/>
            <a:ext cx="2472271" cy="365125"/>
          </a:xfrm>
        </p:spPr>
        <p:txBody>
          <a:bodyPr/>
          <a:lstStyle/>
          <a:p>
            <a:pPr algn="l"/>
            <a:fld id="{0DCFB061-4267-4D9F-8017-6F550D3068DF}" type="datetime1">
              <a:rPr lang="en-US" smtClean="0"/>
              <a:t>2/12/2021</a:t>
            </a:fld>
            <a:endParaRPr lang="en-US" dirty="0"/>
          </a:p>
        </p:txBody>
      </p:sp>
      <p:sp>
        <p:nvSpPr>
          <p:cNvPr id="8" name="Footer Placeholder 4">
            <a:extLst>
              <a:ext uri="{FF2B5EF4-FFF2-40B4-BE49-F238E27FC236}">
                <a16:creationId xmlns:a16="http://schemas.microsoft.com/office/drawing/2014/main" id="{3450FF08-55F2-4C0B-AB66-354CEBE34CF7}"/>
              </a:ext>
            </a:extLst>
          </p:cNvPr>
          <p:cNvSpPr>
            <a:spLocks noGrp="1"/>
          </p:cNvSpPr>
          <p:nvPr>
            <p:ph type="ftr" sz="quarter" idx="11"/>
          </p:nvPr>
        </p:nvSpPr>
        <p:spPr>
          <a:xfrm>
            <a:off x="5072743" y="6459786"/>
            <a:ext cx="3436246" cy="365124"/>
          </a:xfrm>
        </p:spPr>
        <p:txBody>
          <a:bodyPr/>
          <a:lstStyle/>
          <a:p>
            <a:pPr algn="l"/>
            <a:endParaRPr lang="en-US" dirty="0"/>
          </a:p>
        </p:txBody>
      </p:sp>
      <p:sp>
        <p:nvSpPr>
          <p:cNvPr id="9" name="Slide Number Placeholder 5">
            <a:extLst>
              <a:ext uri="{FF2B5EF4-FFF2-40B4-BE49-F238E27FC236}">
                <a16:creationId xmlns:a16="http://schemas.microsoft.com/office/drawing/2014/main" id="{7A958442-0CCD-425D-A5CE-79F36CE20194}"/>
              </a:ext>
            </a:extLst>
          </p:cNvPr>
          <p:cNvSpPr>
            <a:spLocks noGrp="1"/>
          </p:cNvSpPr>
          <p:nvPr>
            <p:ph type="sldNum" sz="quarter" idx="12"/>
          </p:nvPr>
        </p:nvSpPr>
        <p:spPr>
          <a:xfrm>
            <a:off x="8429926" y="6475225"/>
            <a:ext cx="1312025" cy="365125"/>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510274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1B04C59-F0C8-4BD1-9E92-7AD6CB4E723A}"/>
              </a:ext>
            </a:extLst>
          </p:cNvPr>
          <p:cNvSpPr/>
          <p:nvPr userDrawn="1"/>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1A4AB302-DDF3-4F74-BAB5-FCB7672940E4}"/>
              </a:ext>
            </a:extLst>
          </p:cNvPr>
          <p:cNvSpPr/>
          <p:nvPr userDrawn="1"/>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Date Placeholder 3">
            <a:extLst>
              <a:ext uri="{FF2B5EF4-FFF2-40B4-BE49-F238E27FC236}">
                <a16:creationId xmlns:a16="http://schemas.microsoft.com/office/drawing/2014/main" id="{00D119CA-03D0-401B-8E6C-CDF246E8513F}"/>
              </a:ext>
            </a:extLst>
          </p:cNvPr>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AF8082C-0922-4249-A612-B415F5231620}" type="datetime1">
              <a:rPr lang="en-US" smtClean="0"/>
              <a:t>2/12/2021</a:t>
            </a:fld>
            <a:endParaRPr lang="en-US" dirty="0"/>
          </a:p>
        </p:txBody>
      </p:sp>
      <p:sp>
        <p:nvSpPr>
          <p:cNvPr id="17" name="Footer Placeholder 4">
            <a:extLst>
              <a:ext uri="{FF2B5EF4-FFF2-40B4-BE49-F238E27FC236}">
                <a16:creationId xmlns:a16="http://schemas.microsoft.com/office/drawing/2014/main" id="{4BE392C7-B68C-4F9D-9D38-E45FBAB0BE34}"/>
              </a:ext>
            </a:extLst>
          </p:cNvPr>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18" name="Slide Number Placeholder 5">
            <a:extLst>
              <a:ext uri="{FF2B5EF4-FFF2-40B4-BE49-F238E27FC236}">
                <a16:creationId xmlns:a16="http://schemas.microsoft.com/office/drawing/2014/main" id="{B2729F26-626F-44FA-B736-33618AEC5C2A}"/>
              </a:ext>
            </a:extLst>
          </p:cNvPr>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AEF9944-A4F6-4C59-AEBD-678D6480B8EA}" type="slidenum">
              <a:rPr lang="en-US" smtClean="0"/>
              <a:pPr/>
              <a:t>‹#›</a:t>
            </a:fld>
            <a:endParaRPr lang="en-US" dirty="0"/>
          </a:p>
        </p:txBody>
      </p:sp>
      <p:grpSp>
        <p:nvGrpSpPr>
          <p:cNvPr id="19" name="Group 18">
            <a:extLst>
              <a:ext uri="{FF2B5EF4-FFF2-40B4-BE49-F238E27FC236}">
                <a16:creationId xmlns:a16="http://schemas.microsoft.com/office/drawing/2014/main" id="{A6EC7754-75E6-44F3-B734-58FADA42ED1C}"/>
              </a:ext>
            </a:extLst>
          </p:cNvPr>
          <p:cNvGrpSpPr/>
          <p:nvPr userDrawn="1"/>
        </p:nvGrpSpPr>
        <p:grpSpPr>
          <a:xfrm flipH="1">
            <a:off x="9715496" y="4848224"/>
            <a:ext cx="2476503" cy="2009776"/>
            <a:chOff x="-4" y="5021789"/>
            <a:chExt cx="2371728" cy="1817161"/>
          </a:xfrm>
        </p:grpSpPr>
        <p:sp>
          <p:nvSpPr>
            <p:cNvPr id="20" name="Rectangle 19">
              <a:extLst>
                <a:ext uri="{FF2B5EF4-FFF2-40B4-BE49-F238E27FC236}">
                  <a16:creationId xmlns:a16="http://schemas.microsoft.com/office/drawing/2014/main" id="{81D16013-7D01-4B7A-869B-A972141AA392}"/>
                </a:ext>
              </a:extLst>
            </p:cNvPr>
            <p:cNvSpPr/>
            <p:nvPr/>
          </p:nvSpPr>
          <p:spPr>
            <a:xfrm>
              <a:off x="3665" y="5090687"/>
              <a:ext cx="2337549" cy="1748263"/>
            </a:xfrm>
            <a:prstGeom prst="rect">
              <a:avLst/>
            </a:prstGeom>
            <a:solidFill>
              <a:srgbClr val="5ECCF3"/>
            </a:solidFill>
            <a:ln>
              <a:solidFill>
                <a:srgbClr val="5ECC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Shape 20">
              <a:extLst>
                <a:ext uri="{FF2B5EF4-FFF2-40B4-BE49-F238E27FC236}">
                  <a16:creationId xmlns:a16="http://schemas.microsoft.com/office/drawing/2014/main" id="{43C9BE4D-36A9-4BF2-8D34-F905D26BD469}"/>
                </a:ext>
              </a:extLst>
            </p:cNvPr>
            <p:cNvSpPr/>
            <p:nvPr/>
          </p:nvSpPr>
          <p:spPr>
            <a:xfrm rot="10800000">
              <a:off x="-4" y="5021789"/>
              <a:ext cx="2371728" cy="1403778"/>
            </a:xfrm>
            <a:prstGeom prst="corner">
              <a:avLst>
                <a:gd name="adj1" fmla="val 4787"/>
                <a:gd name="adj2" fmla="val 36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6AC0B963-6945-4AAE-8157-580B0ADC0FE1}"/>
              </a:ext>
            </a:extLst>
          </p:cNvPr>
          <p:cNvGrpSpPr/>
          <p:nvPr userDrawn="1"/>
        </p:nvGrpSpPr>
        <p:grpSpPr>
          <a:xfrm>
            <a:off x="-16631" y="4848224"/>
            <a:ext cx="2493129" cy="2009776"/>
            <a:chOff x="-15927" y="5021789"/>
            <a:chExt cx="2387651" cy="1817161"/>
          </a:xfrm>
        </p:grpSpPr>
        <p:sp>
          <p:nvSpPr>
            <p:cNvPr id="23" name="Rectangle 22">
              <a:extLst>
                <a:ext uri="{FF2B5EF4-FFF2-40B4-BE49-F238E27FC236}">
                  <a16:creationId xmlns:a16="http://schemas.microsoft.com/office/drawing/2014/main" id="{28B65DAF-B278-46EF-953D-C77BB4553D74}"/>
                </a:ext>
              </a:extLst>
            </p:cNvPr>
            <p:cNvSpPr/>
            <p:nvPr/>
          </p:nvSpPr>
          <p:spPr>
            <a:xfrm>
              <a:off x="-15927" y="5090687"/>
              <a:ext cx="2337549" cy="1748263"/>
            </a:xfrm>
            <a:prstGeom prst="rect">
              <a:avLst/>
            </a:prstGeom>
            <a:solidFill>
              <a:srgbClr val="5ECCF3"/>
            </a:solidFill>
            <a:ln>
              <a:solidFill>
                <a:srgbClr val="5ECC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Shape 23">
              <a:extLst>
                <a:ext uri="{FF2B5EF4-FFF2-40B4-BE49-F238E27FC236}">
                  <a16:creationId xmlns:a16="http://schemas.microsoft.com/office/drawing/2014/main" id="{E3D59929-D52F-450B-B2BC-10D711094F08}"/>
                </a:ext>
              </a:extLst>
            </p:cNvPr>
            <p:cNvSpPr/>
            <p:nvPr/>
          </p:nvSpPr>
          <p:spPr>
            <a:xfrm rot="10800000">
              <a:off x="-4" y="5021789"/>
              <a:ext cx="2371728" cy="1403778"/>
            </a:xfrm>
            <a:prstGeom prst="corner">
              <a:avLst>
                <a:gd name="adj1" fmla="val 4787"/>
                <a:gd name="adj2" fmla="val 36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Picture 24">
            <a:extLst>
              <a:ext uri="{FF2B5EF4-FFF2-40B4-BE49-F238E27FC236}">
                <a16:creationId xmlns:a16="http://schemas.microsoft.com/office/drawing/2014/main" id="{401223AD-97B8-4649-ACBF-BDE4EF63DBFD}"/>
              </a:ext>
            </a:extLst>
          </p:cNvPr>
          <p:cNvPicPr>
            <a:picLocks noChangeAspect="1"/>
          </p:cNvPicPr>
          <p:nvPr userDrawn="1"/>
        </p:nvPicPr>
        <p:blipFill>
          <a:blip r:embed="rId2"/>
          <a:stretch>
            <a:fillRect/>
          </a:stretch>
        </p:blipFill>
        <p:spPr>
          <a:xfrm>
            <a:off x="0" y="5143500"/>
            <a:ext cx="2286000" cy="1714500"/>
          </a:xfrm>
          <a:prstGeom prst="rect">
            <a:avLst/>
          </a:prstGeom>
        </p:spPr>
      </p:pic>
    </p:spTree>
    <p:extLst>
      <p:ext uri="{BB962C8B-B14F-4D97-AF65-F5344CB8AC3E}">
        <p14:creationId xmlns:p14="http://schemas.microsoft.com/office/powerpoint/2010/main" val="3734068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7969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018A7BF0-2BD0-45BC-8002-48058275D2E9}"/>
              </a:ext>
            </a:extLst>
          </p:cNvPr>
          <p:cNvSpPr/>
          <p:nvPr userDrawn="1"/>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48B165F5-1725-442A-BD03-D70D23243C35}"/>
              </a:ext>
            </a:extLst>
          </p:cNvPr>
          <p:cNvSpPr/>
          <p:nvPr userDrawn="1"/>
        </p:nvSpPr>
        <p:spPr>
          <a:xfrm>
            <a:off x="4104079" y="6347711"/>
            <a:ext cx="576072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Date Placeholder 3">
            <a:extLst>
              <a:ext uri="{FF2B5EF4-FFF2-40B4-BE49-F238E27FC236}">
                <a16:creationId xmlns:a16="http://schemas.microsoft.com/office/drawing/2014/main" id="{233163E8-5535-437F-859B-8E588570444E}"/>
              </a:ext>
            </a:extLst>
          </p:cNvPr>
          <p:cNvSpPr txBox="1">
            <a:spLocks/>
          </p:cNvSpPr>
          <p:nvPr userDrawn="1"/>
        </p:nvSpPr>
        <p:spPr>
          <a:xfrm>
            <a:off x="2407907" y="6431845"/>
            <a:ext cx="247227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AF8082C-0922-4249-A612-B415F5231620}" type="datetime1">
              <a:rPr lang="en-US" smtClean="0"/>
              <a:pPr/>
              <a:t>2/12/2021</a:t>
            </a:fld>
            <a:endParaRPr lang="en-US" dirty="0"/>
          </a:p>
        </p:txBody>
      </p:sp>
      <p:sp>
        <p:nvSpPr>
          <p:cNvPr id="18" name="Slide Number Placeholder 5">
            <a:extLst>
              <a:ext uri="{FF2B5EF4-FFF2-40B4-BE49-F238E27FC236}">
                <a16:creationId xmlns:a16="http://schemas.microsoft.com/office/drawing/2014/main" id="{BB778547-A680-4428-91F1-CAB555803666}"/>
              </a:ext>
            </a:extLst>
          </p:cNvPr>
          <p:cNvSpPr txBox="1">
            <a:spLocks/>
          </p:cNvSpPr>
          <p:nvPr userDrawn="1"/>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AEF9944-A4F6-4C59-AEBD-678D6480B8EA}" type="slidenum">
              <a:rPr lang="en-US" smtClean="0"/>
              <a:pPr/>
              <a:t>‹#›</a:t>
            </a:fld>
            <a:endParaRPr lang="en-US" dirty="0"/>
          </a:p>
        </p:txBody>
      </p:sp>
      <p:grpSp>
        <p:nvGrpSpPr>
          <p:cNvPr id="19" name="Group 18">
            <a:extLst>
              <a:ext uri="{FF2B5EF4-FFF2-40B4-BE49-F238E27FC236}">
                <a16:creationId xmlns:a16="http://schemas.microsoft.com/office/drawing/2014/main" id="{A38C6DBF-5BC0-440E-A006-5EF237A27CCD}"/>
              </a:ext>
            </a:extLst>
          </p:cNvPr>
          <p:cNvGrpSpPr/>
          <p:nvPr userDrawn="1"/>
        </p:nvGrpSpPr>
        <p:grpSpPr>
          <a:xfrm flipH="1">
            <a:off x="9715496" y="4848224"/>
            <a:ext cx="2476503" cy="2009776"/>
            <a:chOff x="-4" y="5021789"/>
            <a:chExt cx="2371728" cy="1817161"/>
          </a:xfrm>
        </p:grpSpPr>
        <p:sp>
          <p:nvSpPr>
            <p:cNvPr id="20" name="Rectangle 19">
              <a:extLst>
                <a:ext uri="{FF2B5EF4-FFF2-40B4-BE49-F238E27FC236}">
                  <a16:creationId xmlns:a16="http://schemas.microsoft.com/office/drawing/2014/main" id="{89133E66-4393-4630-BA2B-9BBC2DC81C60}"/>
                </a:ext>
              </a:extLst>
            </p:cNvPr>
            <p:cNvSpPr/>
            <p:nvPr/>
          </p:nvSpPr>
          <p:spPr>
            <a:xfrm>
              <a:off x="3665" y="5090687"/>
              <a:ext cx="2337549" cy="1748263"/>
            </a:xfrm>
            <a:prstGeom prst="rect">
              <a:avLst/>
            </a:prstGeom>
            <a:solidFill>
              <a:srgbClr val="5ECCF3"/>
            </a:solidFill>
            <a:ln>
              <a:solidFill>
                <a:srgbClr val="5ECC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Shape 20">
              <a:extLst>
                <a:ext uri="{FF2B5EF4-FFF2-40B4-BE49-F238E27FC236}">
                  <a16:creationId xmlns:a16="http://schemas.microsoft.com/office/drawing/2014/main" id="{667193B3-6C5C-4FE4-8283-E48ADD457B35}"/>
                </a:ext>
              </a:extLst>
            </p:cNvPr>
            <p:cNvSpPr/>
            <p:nvPr/>
          </p:nvSpPr>
          <p:spPr>
            <a:xfrm rot="10800000">
              <a:off x="-4" y="5021789"/>
              <a:ext cx="2371728" cy="1403778"/>
            </a:xfrm>
            <a:prstGeom prst="corner">
              <a:avLst>
                <a:gd name="adj1" fmla="val 4787"/>
                <a:gd name="adj2" fmla="val 36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Picture 24">
            <a:extLst>
              <a:ext uri="{FF2B5EF4-FFF2-40B4-BE49-F238E27FC236}">
                <a16:creationId xmlns:a16="http://schemas.microsoft.com/office/drawing/2014/main" id="{1A3EE806-BB72-4A22-94D6-F9C44C4BA25A}"/>
              </a:ext>
            </a:extLst>
          </p:cNvPr>
          <p:cNvPicPr>
            <a:picLocks noChangeAspect="1"/>
          </p:cNvPicPr>
          <p:nvPr userDrawn="1"/>
        </p:nvPicPr>
        <p:blipFill>
          <a:blip r:embed="rId2"/>
          <a:stretch>
            <a:fillRect/>
          </a:stretch>
        </p:blipFill>
        <p:spPr>
          <a:xfrm>
            <a:off x="0" y="5143500"/>
            <a:ext cx="2286000" cy="1714500"/>
          </a:xfrm>
          <a:prstGeom prst="rect">
            <a:avLst/>
          </a:prstGeom>
        </p:spPr>
      </p:pic>
      <p:sp>
        <p:nvSpPr>
          <p:cNvPr id="9" name="Rectangle 8"/>
          <p:cNvSpPr/>
          <p:nvPr/>
        </p:nvSpPr>
        <p:spPr>
          <a:xfrm>
            <a:off x="4040071" y="0"/>
            <a:ext cx="64008" cy="640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4071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1918063"/>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Footer Placeholder 4">
            <a:extLst>
              <a:ext uri="{FF2B5EF4-FFF2-40B4-BE49-F238E27FC236}">
                <a16:creationId xmlns:a16="http://schemas.microsoft.com/office/drawing/2014/main" id="{84399BAE-B8A1-470B-91DF-559601136151}"/>
              </a:ext>
            </a:extLst>
          </p:cNvPr>
          <p:cNvSpPr>
            <a:spLocks noGrp="1"/>
          </p:cNvSpPr>
          <p:nvPr>
            <p:ph type="ftr" sz="quarter" idx="11"/>
          </p:nvPr>
        </p:nvSpPr>
        <p:spPr>
          <a:xfrm>
            <a:off x="5072743" y="6459786"/>
            <a:ext cx="3436246" cy="365124"/>
          </a:xfrm>
        </p:spPr>
        <p:txBody>
          <a:bodyPr/>
          <a:lstStyle/>
          <a:p>
            <a:pPr algn="l"/>
            <a:endParaRPr lang="en-US" dirty="0"/>
          </a:p>
        </p:txBody>
      </p:sp>
      <p:sp>
        <p:nvSpPr>
          <p:cNvPr id="14" name="Slide Number Placeholder 5">
            <a:extLst>
              <a:ext uri="{FF2B5EF4-FFF2-40B4-BE49-F238E27FC236}">
                <a16:creationId xmlns:a16="http://schemas.microsoft.com/office/drawing/2014/main" id="{FCB3C69E-2531-43EC-9CCE-9D40966D6FF8}"/>
              </a:ext>
            </a:extLst>
          </p:cNvPr>
          <p:cNvSpPr>
            <a:spLocks noGrp="1"/>
          </p:cNvSpPr>
          <p:nvPr>
            <p:ph type="sldNum" sz="quarter" idx="12"/>
          </p:nvPr>
        </p:nvSpPr>
        <p:spPr>
          <a:xfrm>
            <a:off x="8429926" y="6475225"/>
            <a:ext cx="1312025" cy="365125"/>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84244452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407923" y="5074920"/>
            <a:ext cx="7304400" cy="822960"/>
          </a:xfrm>
        </p:spPr>
        <p:txBody>
          <a:bodyPr lIns="91440" tIns="0" rIns="91440" bIns="0" anchor="b">
            <a:noAutofit/>
          </a:bodyPr>
          <a:lstStyle>
            <a:lvl1pPr>
              <a:defRPr sz="3600" b="0">
                <a:solidFill>
                  <a:srgbClr val="FFFFFF"/>
                </a:solidFill>
              </a:defRPr>
            </a:lvl1pPr>
          </a:lstStyle>
          <a:p>
            <a:r>
              <a:rPr lang="en-US" dirty="0"/>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407922" y="5907024"/>
            <a:ext cx="730440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2404748" y="6459785"/>
            <a:ext cx="1164803" cy="365125"/>
          </a:xfrm>
        </p:spPr>
        <p:txBody>
          <a:bodyPr/>
          <a:lstStyle/>
          <a:p>
            <a:fld id="{4AF8082C-0922-4249-A612-B415F5231620}" type="datetime1">
              <a:rPr lang="en-US" smtClean="0"/>
              <a:t>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Slide Number Placeholder 8">
            <a:extLst>
              <a:ext uri="{FF2B5EF4-FFF2-40B4-BE49-F238E27FC236}">
                <a16:creationId xmlns:a16="http://schemas.microsoft.com/office/drawing/2014/main" id="{A3267C6B-2D98-46D6-BB3E-0646511CEC53}"/>
              </a:ext>
            </a:extLst>
          </p:cNvPr>
          <p:cNvSpPr>
            <a:spLocks noGrp="1"/>
          </p:cNvSpPr>
          <p:nvPr>
            <p:ph type="sldNum" sz="quarter" idx="12"/>
          </p:nvPr>
        </p:nvSpPr>
        <p:spPr>
          <a:xfrm>
            <a:off x="8345951" y="6472076"/>
            <a:ext cx="1312025" cy="365125"/>
          </a:xfrm>
        </p:spPr>
        <p:txBody>
          <a:bodyPr/>
          <a:lstStyle/>
          <a:p>
            <a:fld id="{FAEF9944-A4F6-4C59-AEBD-678D6480B8EA}" type="slidenum">
              <a:rPr lang="en-US" smtClean="0"/>
              <a:pPr/>
              <a:t>‹#›</a:t>
            </a:fld>
            <a:endParaRPr lang="en-US" dirty="0"/>
          </a:p>
        </p:txBody>
      </p:sp>
      <p:pic>
        <p:nvPicPr>
          <p:cNvPr id="15" name="Picture 14">
            <a:extLst>
              <a:ext uri="{FF2B5EF4-FFF2-40B4-BE49-F238E27FC236}">
                <a16:creationId xmlns:a16="http://schemas.microsoft.com/office/drawing/2014/main" id="{E287B7A2-8D81-47E7-B6DD-FACA7598057A}"/>
              </a:ext>
            </a:extLst>
          </p:cNvPr>
          <p:cNvPicPr>
            <a:picLocks noChangeAspect="1"/>
          </p:cNvPicPr>
          <p:nvPr userDrawn="1"/>
        </p:nvPicPr>
        <p:blipFill>
          <a:blip r:embed="rId2"/>
          <a:stretch>
            <a:fillRect/>
          </a:stretch>
        </p:blipFill>
        <p:spPr>
          <a:xfrm>
            <a:off x="0" y="5143500"/>
            <a:ext cx="2286000" cy="1714500"/>
          </a:xfrm>
          <a:prstGeom prst="rect">
            <a:avLst/>
          </a:prstGeom>
        </p:spPr>
      </p:pic>
    </p:spTree>
    <p:extLst>
      <p:ext uri="{BB962C8B-B14F-4D97-AF65-F5344CB8AC3E}">
        <p14:creationId xmlns:p14="http://schemas.microsoft.com/office/powerpoint/2010/main" val="242225688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2943504"/>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AF8082C-0922-4249-A612-B415F5231620}" type="datetime1">
              <a:rPr lang="en-US" smtClean="0"/>
              <a:t>2/12/2021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AEF9944-A4F6-4C59-AEBD-678D6480B8EA}"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B95BA94-9CED-4E0B-97B6-D350799ECB08}"/>
              </a:ext>
            </a:extLst>
          </p:cNvPr>
          <p:cNvGrpSpPr/>
          <p:nvPr userDrawn="1"/>
        </p:nvGrpSpPr>
        <p:grpSpPr>
          <a:xfrm flipH="1">
            <a:off x="9715496" y="4848224"/>
            <a:ext cx="2476503" cy="2009776"/>
            <a:chOff x="-4" y="5021789"/>
            <a:chExt cx="2371728" cy="1817161"/>
          </a:xfrm>
        </p:grpSpPr>
        <p:sp>
          <p:nvSpPr>
            <p:cNvPr id="13" name="Rectangle 12">
              <a:extLst>
                <a:ext uri="{FF2B5EF4-FFF2-40B4-BE49-F238E27FC236}">
                  <a16:creationId xmlns:a16="http://schemas.microsoft.com/office/drawing/2014/main" id="{8D851123-987C-41CC-B4C0-12F48AD09011}"/>
                </a:ext>
              </a:extLst>
            </p:cNvPr>
            <p:cNvSpPr/>
            <p:nvPr/>
          </p:nvSpPr>
          <p:spPr>
            <a:xfrm>
              <a:off x="3665" y="5090687"/>
              <a:ext cx="2337549" cy="1748263"/>
            </a:xfrm>
            <a:prstGeom prst="rect">
              <a:avLst/>
            </a:prstGeom>
            <a:solidFill>
              <a:srgbClr val="5ECCF3"/>
            </a:solidFill>
            <a:ln>
              <a:solidFill>
                <a:srgbClr val="5ECC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Shape 13">
              <a:extLst>
                <a:ext uri="{FF2B5EF4-FFF2-40B4-BE49-F238E27FC236}">
                  <a16:creationId xmlns:a16="http://schemas.microsoft.com/office/drawing/2014/main" id="{B80DDBD9-BB73-4E6A-A4E5-C8EE3EDD0AF9}"/>
                </a:ext>
              </a:extLst>
            </p:cNvPr>
            <p:cNvSpPr/>
            <p:nvPr/>
          </p:nvSpPr>
          <p:spPr>
            <a:xfrm rot="10800000">
              <a:off x="-4" y="5021789"/>
              <a:ext cx="2371728" cy="1403778"/>
            </a:xfrm>
            <a:prstGeom prst="corner">
              <a:avLst>
                <a:gd name="adj1" fmla="val 4787"/>
                <a:gd name="adj2" fmla="val 36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B5646781-3933-4AD2-BF64-739B6D5B4509}"/>
              </a:ext>
            </a:extLst>
          </p:cNvPr>
          <p:cNvGrpSpPr/>
          <p:nvPr userDrawn="1"/>
        </p:nvGrpSpPr>
        <p:grpSpPr>
          <a:xfrm>
            <a:off x="-16631" y="4848224"/>
            <a:ext cx="2493129" cy="2009776"/>
            <a:chOff x="-15927" y="5021789"/>
            <a:chExt cx="2387651" cy="1817161"/>
          </a:xfrm>
        </p:grpSpPr>
        <p:sp>
          <p:nvSpPr>
            <p:cNvPr id="16" name="Rectangle 15">
              <a:extLst>
                <a:ext uri="{FF2B5EF4-FFF2-40B4-BE49-F238E27FC236}">
                  <a16:creationId xmlns:a16="http://schemas.microsoft.com/office/drawing/2014/main" id="{299C75BF-0563-4F1B-BD5E-E6197B0C1394}"/>
                </a:ext>
              </a:extLst>
            </p:cNvPr>
            <p:cNvSpPr/>
            <p:nvPr/>
          </p:nvSpPr>
          <p:spPr>
            <a:xfrm>
              <a:off x="-15927" y="5090687"/>
              <a:ext cx="2337549" cy="1748263"/>
            </a:xfrm>
            <a:prstGeom prst="rect">
              <a:avLst/>
            </a:prstGeom>
            <a:solidFill>
              <a:srgbClr val="5ECCF3"/>
            </a:solidFill>
            <a:ln>
              <a:solidFill>
                <a:srgbClr val="5ECC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Shape 16">
              <a:extLst>
                <a:ext uri="{FF2B5EF4-FFF2-40B4-BE49-F238E27FC236}">
                  <a16:creationId xmlns:a16="http://schemas.microsoft.com/office/drawing/2014/main" id="{AAB0D85F-2468-4623-BC86-289E0902F47F}"/>
                </a:ext>
              </a:extLst>
            </p:cNvPr>
            <p:cNvSpPr/>
            <p:nvPr/>
          </p:nvSpPr>
          <p:spPr>
            <a:xfrm rot="10800000">
              <a:off x="-4" y="5021789"/>
              <a:ext cx="2371728" cy="1403778"/>
            </a:xfrm>
            <a:prstGeom prst="corner">
              <a:avLst>
                <a:gd name="adj1" fmla="val 4787"/>
                <a:gd name="adj2" fmla="val 36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a:extLst>
              <a:ext uri="{FF2B5EF4-FFF2-40B4-BE49-F238E27FC236}">
                <a16:creationId xmlns:a16="http://schemas.microsoft.com/office/drawing/2014/main" id="{DF5406B0-B82A-4E3D-A60D-BA619536DA1E}"/>
              </a:ext>
            </a:extLst>
          </p:cNvPr>
          <p:cNvPicPr>
            <a:picLocks noChangeAspect="1"/>
          </p:cNvPicPr>
          <p:nvPr userDrawn="1"/>
        </p:nvPicPr>
        <p:blipFill>
          <a:blip r:embed="rId13"/>
          <a:stretch>
            <a:fillRect/>
          </a:stretch>
        </p:blipFill>
        <p:spPr>
          <a:xfrm>
            <a:off x="0" y="5143500"/>
            <a:ext cx="2286000" cy="1714500"/>
          </a:xfrm>
          <a:prstGeom prst="rect">
            <a:avLst/>
          </a:prstGeom>
        </p:spPr>
      </p:pic>
    </p:spTree>
    <p:extLst>
      <p:ext uri="{BB962C8B-B14F-4D97-AF65-F5344CB8AC3E}">
        <p14:creationId xmlns:p14="http://schemas.microsoft.com/office/powerpoint/2010/main" val="3003150283"/>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video" Target="../media/media13.mp4"/><Relationship Id="rId13" Type="http://schemas.microsoft.com/office/2007/relationships/media" Target="../media/media16.mp4"/><Relationship Id="rId18" Type="http://schemas.openxmlformats.org/officeDocument/2006/relationships/image" Target="../media/image15.png"/><Relationship Id="rId3" Type="http://schemas.microsoft.com/office/2007/relationships/media" Target="../media/media11.mp4"/><Relationship Id="rId21" Type="http://schemas.openxmlformats.org/officeDocument/2006/relationships/image" Target="../media/image18.png"/><Relationship Id="rId7" Type="http://schemas.microsoft.com/office/2007/relationships/media" Target="../media/media13.mp4"/><Relationship Id="rId12" Type="http://schemas.openxmlformats.org/officeDocument/2006/relationships/video" Target="../media/media15.mp4"/><Relationship Id="rId17" Type="http://schemas.openxmlformats.org/officeDocument/2006/relationships/image" Target="../media/image14.png"/><Relationship Id="rId2" Type="http://schemas.openxmlformats.org/officeDocument/2006/relationships/video" Target="../media/media10.mp4"/><Relationship Id="rId16" Type="http://schemas.openxmlformats.org/officeDocument/2006/relationships/notesSlide" Target="../notesSlides/notesSlide10.xml"/><Relationship Id="rId20" Type="http://schemas.openxmlformats.org/officeDocument/2006/relationships/image" Target="../media/image17.png"/><Relationship Id="rId1" Type="http://schemas.microsoft.com/office/2007/relationships/media" Target="../media/media10.mp4"/><Relationship Id="rId6" Type="http://schemas.openxmlformats.org/officeDocument/2006/relationships/video" Target="../media/media12.mp4"/><Relationship Id="rId11" Type="http://schemas.microsoft.com/office/2007/relationships/media" Target="../media/media15.mp4"/><Relationship Id="rId5" Type="http://schemas.microsoft.com/office/2007/relationships/media" Target="../media/media12.mp4"/><Relationship Id="rId15" Type="http://schemas.openxmlformats.org/officeDocument/2006/relationships/slideLayout" Target="../slideLayouts/slideLayout2.xml"/><Relationship Id="rId23" Type="http://schemas.openxmlformats.org/officeDocument/2006/relationships/image" Target="../media/image20.png"/><Relationship Id="rId10" Type="http://schemas.openxmlformats.org/officeDocument/2006/relationships/video" Target="../media/media14.mp4"/><Relationship Id="rId19" Type="http://schemas.openxmlformats.org/officeDocument/2006/relationships/image" Target="../media/image16.png"/><Relationship Id="rId4" Type="http://schemas.openxmlformats.org/officeDocument/2006/relationships/video" Target="../media/media11.mp4"/><Relationship Id="rId9" Type="http://schemas.microsoft.com/office/2007/relationships/media" Target="../media/media14.mp4"/><Relationship Id="rId14" Type="http://schemas.openxmlformats.org/officeDocument/2006/relationships/video" Target="../media/media16.mp4"/><Relationship Id="rId22"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video" Target="../media/media20.mp4"/><Relationship Id="rId13" Type="http://schemas.openxmlformats.org/officeDocument/2006/relationships/image" Target="../media/image23.png"/><Relationship Id="rId3" Type="http://schemas.microsoft.com/office/2007/relationships/media" Target="../media/media18.mp4"/><Relationship Id="rId7" Type="http://schemas.microsoft.com/office/2007/relationships/media" Target="../media/media20.mp4"/><Relationship Id="rId12" Type="http://schemas.openxmlformats.org/officeDocument/2006/relationships/notesSlide" Target="../notesSlides/notesSlide13.xml"/><Relationship Id="rId17" Type="http://schemas.openxmlformats.org/officeDocument/2006/relationships/image" Target="../media/image27.png"/><Relationship Id="rId2" Type="http://schemas.openxmlformats.org/officeDocument/2006/relationships/video" Target="../media/media17.mp4"/><Relationship Id="rId16" Type="http://schemas.openxmlformats.org/officeDocument/2006/relationships/image" Target="../media/image26.png"/><Relationship Id="rId1" Type="http://schemas.microsoft.com/office/2007/relationships/media" Target="../media/media17.mp4"/><Relationship Id="rId6" Type="http://schemas.openxmlformats.org/officeDocument/2006/relationships/video" Target="../media/media19.mp4"/><Relationship Id="rId11" Type="http://schemas.openxmlformats.org/officeDocument/2006/relationships/slideLayout" Target="../slideLayouts/slideLayout2.xml"/><Relationship Id="rId5" Type="http://schemas.microsoft.com/office/2007/relationships/media" Target="../media/media19.mp4"/><Relationship Id="rId15" Type="http://schemas.openxmlformats.org/officeDocument/2006/relationships/image" Target="../media/image25.png"/><Relationship Id="rId10" Type="http://schemas.openxmlformats.org/officeDocument/2006/relationships/video" Target="../media/media21.mp4"/><Relationship Id="rId4" Type="http://schemas.openxmlformats.org/officeDocument/2006/relationships/video" Target="../media/media18.mp4"/><Relationship Id="rId9" Type="http://schemas.microsoft.com/office/2007/relationships/media" Target="../media/media21.mp4"/><Relationship Id="rId1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video" Target="../media/media5.mp4"/><Relationship Id="rId13" Type="http://schemas.openxmlformats.org/officeDocument/2006/relationships/image" Target="../media/image4.png"/><Relationship Id="rId18" Type="http://schemas.openxmlformats.org/officeDocument/2006/relationships/image" Target="../media/image9.png"/><Relationship Id="rId3" Type="http://schemas.microsoft.com/office/2007/relationships/media" Target="../media/media3.mp4"/><Relationship Id="rId7" Type="http://schemas.microsoft.com/office/2007/relationships/media" Target="../media/media5.mp4"/><Relationship Id="rId12" Type="http://schemas.openxmlformats.org/officeDocument/2006/relationships/notesSlide" Target="../notesSlides/notesSlide3.xml"/><Relationship Id="rId17" Type="http://schemas.openxmlformats.org/officeDocument/2006/relationships/image" Target="../media/image8.png"/><Relationship Id="rId2" Type="http://schemas.openxmlformats.org/officeDocument/2006/relationships/video" Target="../media/media2.mp4"/><Relationship Id="rId16" Type="http://schemas.openxmlformats.org/officeDocument/2006/relationships/image" Target="../media/image7.png"/><Relationship Id="rId1" Type="http://schemas.microsoft.com/office/2007/relationships/media" Target="../media/media2.mp4"/><Relationship Id="rId6" Type="http://schemas.openxmlformats.org/officeDocument/2006/relationships/video" Target="../media/media4.mp4"/><Relationship Id="rId11" Type="http://schemas.openxmlformats.org/officeDocument/2006/relationships/slideLayout" Target="../slideLayouts/slideLayout4.xml"/><Relationship Id="rId5" Type="http://schemas.microsoft.com/office/2007/relationships/media" Target="../media/media4.mp4"/><Relationship Id="rId15" Type="http://schemas.openxmlformats.org/officeDocument/2006/relationships/image" Target="../media/image6.png"/><Relationship Id="rId10" Type="http://schemas.openxmlformats.org/officeDocument/2006/relationships/video" Target="../media/media6.mp4"/><Relationship Id="rId4" Type="http://schemas.openxmlformats.org/officeDocument/2006/relationships/video" Target="../media/media3.mp4"/><Relationship Id="rId9" Type="http://schemas.microsoft.com/office/2007/relationships/media" Target="../media/media6.mp4"/><Relationship Id="rId1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3" Type="http://schemas.microsoft.com/office/2007/relationships/media" Target="../media/media8.mp4"/><Relationship Id="rId7"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video" Target="../media/media9.mp4"/><Relationship Id="rId11" Type="http://schemas.openxmlformats.org/officeDocument/2006/relationships/image" Target="../media/image12.png"/><Relationship Id="rId5" Type="http://schemas.microsoft.com/office/2007/relationships/media" Target="../media/media9.mp4"/><Relationship Id="rId10" Type="http://schemas.openxmlformats.org/officeDocument/2006/relationships/image" Target="../media/image11.png"/><Relationship Id="rId4" Type="http://schemas.openxmlformats.org/officeDocument/2006/relationships/video" Target="../media/media8.mp4"/><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A9D1BE-BB6E-4B53-AA0D-CDBC0A819924}"/>
              </a:ext>
            </a:extLst>
          </p:cNvPr>
          <p:cNvSpPr>
            <a:spLocks noGrp="1"/>
          </p:cNvSpPr>
          <p:nvPr>
            <p:ph type="ctrTitle"/>
          </p:nvPr>
        </p:nvSpPr>
        <p:spPr/>
        <p:txBody>
          <a:bodyPr/>
          <a:lstStyle/>
          <a:p>
            <a:r>
              <a:rPr lang="en-US" dirty="0"/>
              <a:t>CISC320 Algorithms</a:t>
            </a:r>
          </a:p>
        </p:txBody>
      </p:sp>
      <p:sp>
        <p:nvSpPr>
          <p:cNvPr id="5" name="Subtitle 4">
            <a:extLst>
              <a:ext uri="{FF2B5EF4-FFF2-40B4-BE49-F238E27FC236}">
                <a16:creationId xmlns:a16="http://schemas.microsoft.com/office/drawing/2014/main" id="{B6642BC0-4CA2-4687-B5A8-DE57293776A8}"/>
              </a:ext>
            </a:extLst>
          </p:cNvPr>
          <p:cNvSpPr>
            <a:spLocks noGrp="1"/>
          </p:cNvSpPr>
          <p:nvPr>
            <p:ph type="subTitle" idx="1"/>
          </p:nvPr>
        </p:nvSpPr>
        <p:spPr/>
        <p:txBody>
          <a:bodyPr>
            <a:normAutofit fontScale="92500" lnSpcReduction="20000"/>
          </a:bodyPr>
          <a:lstStyle/>
          <a:p>
            <a:r>
              <a:rPr lang="en-US" sz="5400" cap="small" dirty="0"/>
              <a:t>Introduction</a:t>
            </a:r>
          </a:p>
          <a:p>
            <a:r>
              <a:rPr lang="en-US" sz="2400" cap="small" dirty="0"/>
              <a:t>Austin Cory Bart</a:t>
            </a:r>
            <a:br>
              <a:rPr lang="en-US" sz="2400" cap="small" dirty="0"/>
            </a:br>
            <a:r>
              <a:rPr lang="en-US" sz="2400" cap="small" dirty="0" err="1"/>
              <a:t>AlgoTutorBot</a:t>
            </a:r>
            <a:br>
              <a:rPr lang="en-US" sz="2400" cap="small" dirty="0"/>
            </a:br>
            <a:r>
              <a:rPr lang="en-US" sz="2400" cap="small" dirty="0"/>
              <a:t>University of Delaware</a:t>
            </a:r>
          </a:p>
        </p:txBody>
      </p:sp>
      <p:pic>
        <p:nvPicPr>
          <p:cNvPr id="2" name="01-01-CISC320_Algorithms-Hello__let">
            <a:hlinkClick r:id="" action="ppaction://media"/>
            <a:extLst>
              <a:ext uri="{FF2B5EF4-FFF2-40B4-BE49-F238E27FC236}">
                <a16:creationId xmlns:a16="http://schemas.microsoft.com/office/drawing/2014/main" id="{E57DBB5F-D923-4EA9-9D3A-A5F1E0A4727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5143500"/>
            <a:ext cx="2286000" cy="1714500"/>
          </a:xfrm>
          <a:prstGeom prst="rect">
            <a:avLst/>
          </a:prstGeom>
        </p:spPr>
      </p:pic>
    </p:spTree>
    <p:extLst>
      <p:ext uri="{BB962C8B-B14F-4D97-AF65-F5344CB8AC3E}">
        <p14:creationId xmlns:p14="http://schemas.microsoft.com/office/powerpoint/2010/main" val="336876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65032-F69D-4A72-9370-AFB56A51A095}"/>
              </a:ext>
            </a:extLst>
          </p:cNvPr>
          <p:cNvSpPr>
            <a:spLocks noGrp="1"/>
          </p:cNvSpPr>
          <p:nvPr>
            <p:ph type="title"/>
          </p:nvPr>
        </p:nvSpPr>
        <p:spPr/>
        <p:txBody>
          <a:bodyPr/>
          <a:lstStyle/>
          <a:p>
            <a:r>
              <a:rPr lang="en-US" dirty="0"/>
              <a:t>Grading</a:t>
            </a:r>
          </a:p>
        </p:txBody>
      </p:sp>
      <p:sp>
        <p:nvSpPr>
          <p:cNvPr id="3" name="Content Placeholder 2">
            <a:extLst>
              <a:ext uri="{FF2B5EF4-FFF2-40B4-BE49-F238E27FC236}">
                <a16:creationId xmlns:a16="http://schemas.microsoft.com/office/drawing/2014/main" id="{3B0EAFA5-E834-4AB2-8EA4-70D38B9DADD3}"/>
              </a:ext>
            </a:extLst>
          </p:cNvPr>
          <p:cNvSpPr>
            <a:spLocks noGrp="1"/>
          </p:cNvSpPr>
          <p:nvPr>
            <p:ph idx="1"/>
          </p:nvPr>
        </p:nvSpPr>
        <p:spPr/>
        <p:txBody>
          <a:bodyPr>
            <a:normAutofit/>
          </a:bodyPr>
          <a:lstStyle/>
          <a:p>
            <a:r>
              <a:rPr lang="en-US" sz="2800" dirty="0"/>
              <a:t>80% daily assignments, 20% participation</a:t>
            </a:r>
          </a:p>
          <a:p>
            <a:r>
              <a:rPr lang="en-US" sz="2800" dirty="0"/>
              <a:t>No exams during a global pandemic</a:t>
            </a:r>
          </a:p>
          <a:p>
            <a:r>
              <a:rPr lang="en-US" sz="2800" dirty="0"/>
              <a:t>Most of the assignments will be relatively small</a:t>
            </a:r>
          </a:p>
          <a:p>
            <a:r>
              <a:rPr lang="en-US" sz="2800" dirty="0"/>
              <a:t>Goal: keep the course manageable for everyone</a:t>
            </a:r>
          </a:p>
        </p:txBody>
      </p:sp>
      <p:pic>
        <p:nvPicPr>
          <p:cNvPr id="5" name="10-10-Grading-Dr__Bart__">
            <a:hlinkClick r:id="" action="ppaction://media"/>
            <a:extLst>
              <a:ext uri="{FF2B5EF4-FFF2-40B4-BE49-F238E27FC236}">
                <a16:creationId xmlns:a16="http://schemas.microsoft.com/office/drawing/2014/main" id="{6A7ADCF7-12A2-4DDD-B3C8-D8B753D2D0C8}"/>
              </a:ext>
            </a:extLst>
          </p:cNvPr>
          <p:cNvPicPr>
            <a:picLocks noChangeAspect="1"/>
          </p:cNvPicPr>
          <p:nvPr>
            <a:videoFile r:link="rId2"/>
            <p:extLst>
              <p:ext uri="{DAA4B4D4-6D71-4841-9C94-3DE7FCFB9230}">
                <p14:media xmlns:p14="http://schemas.microsoft.com/office/powerpoint/2010/main" r:embed="rId1"/>
              </p:ext>
            </p:extLst>
          </p:nvPr>
        </p:nvPicPr>
        <p:blipFill>
          <a:blip r:embed="rId17"/>
          <a:stretch>
            <a:fillRect/>
          </a:stretch>
        </p:blipFill>
        <p:spPr>
          <a:xfrm>
            <a:off x="0" y="5143500"/>
            <a:ext cx="2286000" cy="1714500"/>
          </a:xfrm>
          <a:prstGeom prst="rect">
            <a:avLst/>
          </a:prstGeom>
        </p:spPr>
      </p:pic>
      <p:pic>
        <p:nvPicPr>
          <p:cNvPr id="6" name="10-11-Grading-But_how_wi">
            <a:hlinkClick r:id="" action="ppaction://media"/>
            <a:extLst>
              <a:ext uri="{FF2B5EF4-FFF2-40B4-BE49-F238E27FC236}">
                <a16:creationId xmlns:a16="http://schemas.microsoft.com/office/drawing/2014/main" id="{1091964B-EE08-48C9-919E-5371B2B6A490}"/>
              </a:ext>
            </a:extLst>
          </p:cNvPr>
          <p:cNvPicPr>
            <a:picLocks noChangeAspect="1"/>
          </p:cNvPicPr>
          <p:nvPr>
            <a:videoFile r:link="rId4"/>
            <p:extLst>
              <p:ext uri="{DAA4B4D4-6D71-4841-9C94-3DE7FCFB9230}">
                <p14:media xmlns:p14="http://schemas.microsoft.com/office/powerpoint/2010/main" r:embed="rId3"/>
              </p:ext>
            </p:extLst>
          </p:nvPr>
        </p:nvPicPr>
        <p:blipFill>
          <a:blip r:embed="rId18"/>
          <a:stretch>
            <a:fillRect/>
          </a:stretch>
        </p:blipFill>
        <p:spPr>
          <a:xfrm>
            <a:off x="0" y="5143500"/>
            <a:ext cx="2286000" cy="1714500"/>
          </a:xfrm>
          <a:prstGeom prst="rect">
            <a:avLst/>
          </a:prstGeom>
        </p:spPr>
      </p:pic>
      <p:pic>
        <p:nvPicPr>
          <p:cNvPr id="7" name="10-12-Grading-That_is_in">
            <a:hlinkClick r:id="" action="ppaction://media"/>
            <a:extLst>
              <a:ext uri="{FF2B5EF4-FFF2-40B4-BE49-F238E27FC236}">
                <a16:creationId xmlns:a16="http://schemas.microsoft.com/office/drawing/2014/main" id="{19F58C62-B8E6-47D3-9F07-2AE124C33DE3}"/>
              </a:ext>
            </a:extLst>
          </p:cNvPr>
          <p:cNvPicPr>
            <a:picLocks noChangeAspect="1"/>
          </p:cNvPicPr>
          <p:nvPr>
            <a:videoFile r:link="rId6"/>
            <p:extLst>
              <p:ext uri="{DAA4B4D4-6D71-4841-9C94-3DE7FCFB9230}">
                <p14:media xmlns:p14="http://schemas.microsoft.com/office/powerpoint/2010/main" r:embed="rId5"/>
              </p:ext>
            </p:extLst>
          </p:nvPr>
        </p:nvPicPr>
        <p:blipFill>
          <a:blip r:embed="rId19"/>
          <a:stretch>
            <a:fillRect/>
          </a:stretch>
        </p:blipFill>
        <p:spPr>
          <a:xfrm>
            <a:off x="0" y="5143500"/>
            <a:ext cx="2286000" cy="1714500"/>
          </a:xfrm>
          <a:prstGeom prst="rect">
            <a:avLst/>
          </a:prstGeom>
        </p:spPr>
      </p:pic>
      <p:pic>
        <p:nvPicPr>
          <p:cNvPr id="8" name="10-13-Grading-That_is_un">
            <a:hlinkClick r:id="" action="ppaction://media"/>
            <a:extLst>
              <a:ext uri="{FF2B5EF4-FFF2-40B4-BE49-F238E27FC236}">
                <a16:creationId xmlns:a16="http://schemas.microsoft.com/office/drawing/2014/main" id="{D575CB0F-70ED-4D0B-9CAB-BAF56B1DC346}"/>
              </a:ext>
            </a:extLst>
          </p:cNvPr>
          <p:cNvPicPr>
            <a:picLocks noChangeAspect="1"/>
          </p:cNvPicPr>
          <p:nvPr>
            <a:videoFile r:link="rId8"/>
            <p:extLst>
              <p:ext uri="{DAA4B4D4-6D71-4841-9C94-3DE7FCFB9230}">
                <p14:media xmlns:p14="http://schemas.microsoft.com/office/powerpoint/2010/main" r:embed="rId7"/>
              </p:ext>
            </p:extLst>
          </p:nvPr>
        </p:nvPicPr>
        <p:blipFill>
          <a:blip r:embed="rId20"/>
          <a:stretch>
            <a:fillRect/>
          </a:stretch>
        </p:blipFill>
        <p:spPr>
          <a:xfrm>
            <a:off x="0" y="5143500"/>
            <a:ext cx="2286000" cy="1714500"/>
          </a:xfrm>
          <a:prstGeom prst="rect">
            <a:avLst/>
          </a:prstGeom>
        </p:spPr>
      </p:pic>
      <p:pic>
        <p:nvPicPr>
          <p:cNvPr id="9" name="10-14-Grading-And_you_ne">
            <a:hlinkClick r:id="" action="ppaction://media"/>
            <a:extLst>
              <a:ext uri="{FF2B5EF4-FFF2-40B4-BE49-F238E27FC236}">
                <a16:creationId xmlns:a16="http://schemas.microsoft.com/office/drawing/2014/main" id="{7FDA43BC-C086-4C99-8BAE-94A72D5167AF}"/>
              </a:ext>
            </a:extLst>
          </p:cNvPr>
          <p:cNvPicPr>
            <a:picLocks noChangeAspect="1"/>
          </p:cNvPicPr>
          <p:nvPr>
            <a:videoFile r:link="rId10"/>
            <p:extLst>
              <p:ext uri="{DAA4B4D4-6D71-4841-9C94-3DE7FCFB9230}">
                <p14:media xmlns:p14="http://schemas.microsoft.com/office/powerpoint/2010/main" r:embed="rId9"/>
              </p:ext>
            </p:extLst>
          </p:nvPr>
        </p:nvPicPr>
        <p:blipFill>
          <a:blip r:embed="rId21"/>
          <a:stretch>
            <a:fillRect/>
          </a:stretch>
        </p:blipFill>
        <p:spPr>
          <a:xfrm>
            <a:off x="0" y="5143500"/>
            <a:ext cx="2286000" cy="1714500"/>
          </a:xfrm>
          <a:prstGeom prst="rect">
            <a:avLst/>
          </a:prstGeom>
        </p:spPr>
      </p:pic>
      <p:pic>
        <p:nvPicPr>
          <p:cNvPr id="10" name="10-15-Grading-Ha_ha__rig">
            <a:hlinkClick r:id="" action="ppaction://media"/>
            <a:extLst>
              <a:ext uri="{FF2B5EF4-FFF2-40B4-BE49-F238E27FC236}">
                <a16:creationId xmlns:a16="http://schemas.microsoft.com/office/drawing/2014/main" id="{69979460-8C76-4858-816E-B04C46885843}"/>
              </a:ext>
            </a:extLst>
          </p:cNvPr>
          <p:cNvPicPr>
            <a:picLocks noChangeAspect="1"/>
          </p:cNvPicPr>
          <p:nvPr>
            <a:videoFile r:link="rId12"/>
            <p:extLst>
              <p:ext uri="{DAA4B4D4-6D71-4841-9C94-3DE7FCFB9230}">
                <p14:media xmlns:p14="http://schemas.microsoft.com/office/powerpoint/2010/main" r:embed="rId11"/>
              </p:ext>
            </p:extLst>
          </p:nvPr>
        </p:nvPicPr>
        <p:blipFill>
          <a:blip r:embed="rId22"/>
          <a:stretch>
            <a:fillRect/>
          </a:stretch>
        </p:blipFill>
        <p:spPr>
          <a:xfrm>
            <a:off x="0" y="5143500"/>
            <a:ext cx="2286000" cy="1714500"/>
          </a:xfrm>
          <a:prstGeom prst="rect">
            <a:avLst/>
          </a:prstGeom>
        </p:spPr>
      </p:pic>
      <p:pic>
        <p:nvPicPr>
          <p:cNvPr id="11" name="10-16-Grading-Of_course_">
            <a:hlinkClick r:id="" action="ppaction://media"/>
            <a:extLst>
              <a:ext uri="{FF2B5EF4-FFF2-40B4-BE49-F238E27FC236}">
                <a16:creationId xmlns:a16="http://schemas.microsoft.com/office/drawing/2014/main" id="{B495C3F9-3933-4256-8744-1933C958BD54}"/>
              </a:ext>
            </a:extLst>
          </p:cNvPr>
          <p:cNvPicPr>
            <a:picLocks noChangeAspect="1"/>
          </p:cNvPicPr>
          <p:nvPr>
            <a:videoFile r:link="rId14"/>
            <p:extLst>
              <p:ext uri="{DAA4B4D4-6D71-4841-9C94-3DE7FCFB9230}">
                <p14:media xmlns:p14="http://schemas.microsoft.com/office/powerpoint/2010/main" r:embed="rId13"/>
              </p:ext>
            </p:extLst>
          </p:nvPr>
        </p:nvPicPr>
        <p:blipFill>
          <a:blip r:embed="rId23"/>
          <a:stretch>
            <a:fillRect/>
          </a:stretch>
        </p:blipFill>
        <p:spPr>
          <a:xfrm>
            <a:off x="0" y="5143500"/>
            <a:ext cx="2286000" cy="1714500"/>
          </a:xfrm>
          <a:prstGeom prst="rect">
            <a:avLst/>
          </a:prstGeom>
        </p:spPr>
      </p:pic>
      <p:sp>
        <p:nvSpPr>
          <p:cNvPr id="4" name="Rectangle 3">
            <a:extLst>
              <a:ext uri="{FF2B5EF4-FFF2-40B4-BE49-F238E27FC236}">
                <a16:creationId xmlns:a16="http://schemas.microsoft.com/office/drawing/2014/main" id="{01A5675C-CB51-4AA1-AB13-09CC98D58D65}"/>
              </a:ext>
            </a:extLst>
          </p:cNvPr>
          <p:cNvSpPr/>
          <p:nvPr/>
        </p:nvSpPr>
        <p:spPr>
          <a:xfrm>
            <a:off x="1648810" y="5142395"/>
            <a:ext cx="646338" cy="2889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6863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410"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666" fill="hold"/>
                                        <p:tgtEl>
                                          <p:spTgt spid="7"/>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176" fill="hold"/>
                                        <p:tgtEl>
                                          <p:spTgt spid="8"/>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4401" fill="hold"/>
                                        <p:tgtEl>
                                          <p:spTgt spid="9"/>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9005" fill="hold"/>
                                        <p:tgtEl>
                                          <p:spTgt spid="10"/>
                                        </p:tgtEl>
                                      </p:cBhvr>
                                    </p:cmd>
                                  </p:childTnLst>
                                </p:cTn>
                              </p:par>
                            </p:childTnLst>
                          </p:cTn>
                        </p:par>
                      </p:childTnLst>
                    </p:cTn>
                  </p:par>
                  <p:par>
                    <p:cTn id="27" fill="hold">
                      <p:stCondLst>
                        <p:cond delay="indefinite"/>
                      </p:stCondLst>
                      <p:childTnLst>
                        <p:par>
                          <p:cTn id="28" fill="hold">
                            <p:stCondLst>
                              <p:cond delay="0"/>
                            </p:stCondLst>
                            <p:childTnLst>
                              <p:par>
                                <p:cTn id="29" presetID="16" presetClass="entr" presetSubtype="26"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arn(inHorizontal)">
                                      <p:cBhvr>
                                        <p:cTn id="31" dur="250"/>
                                        <p:tgtEl>
                                          <p:spTgt spid="4"/>
                                        </p:tgtEl>
                                      </p:cBhvr>
                                    </p:animEffect>
                                  </p:childTnLst>
                                </p:cTn>
                              </p:par>
                            </p:childTnLst>
                          </p:cTn>
                        </p:par>
                        <p:par>
                          <p:cTn id="32" fill="hold">
                            <p:stCondLst>
                              <p:cond delay="250"/>
                            </p:stCondLst>
                            <p:childTnLst>
                              <p:par>
                                <p:cTn id="33" presetID="16" presetClass="exit" presetSubtype="42" fill="hold" grpId="1" nodeType="afterEffect">
                                  <p:stCondLst>
                                    <p:cond delay="0"/>
                                  </p:stCondLst>
                                  <p:childTnLst>
                                    <p:animEffect transition="out" filter="barn(outHorizontal)">
                                      <p:cBhvr>
                                        <p:cTn id="34" dur="250"/>
                                        <p:tgtEl>
                                          <p:spTgt spid="4"/>
                                        </p:tgtEl>
                                      </p:cBhvr>
                                    </p:animEffect>
                                    <p:set>
                                      <p:cBhvr>
                                        <p:cTn id="35" dur="1" fill="hold">
                                          <p:stCondLst>
                                            <p:cond delay="249"/>
                                          </p:stCondLst>
                                        </p:cTn>
                                        <p:tgtEl>
                                          <p:spTgt spid="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mediacall" presetSubtype="0" fill="hold" nodeType="clickEffect">
                                  <p:stCondLst>
                                    <p:cond delay="0"/>
                                  </p:stCondLst>
                                  <p:childTnLst>
                                    <p:cmd type="call" cmd="playFrom(0.0)">
                                      <p:cBhvr>
                                        <p:cTn id="39" dur="454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40" fill="hold" display="0">
                  <p:stCondLst>
                    <p:cond delay="indefinite"/>
                  </p:stCondLst>
                </p:cTn>
                <p:tgtEl>
                  <p:spTgt spid="5"/>
                </p:tgtEl>
              </p:cMediaNode>
            </p:video>
            <p:seq concurrent="1" nextAc="seek">
              <p:cTn id="41" restart="whenNotActive" fill="hold" evtFilter="cancelBubble" nodeType="interactiveSeq">
                <p:stCondLst>
                  <p:cond evt="onClick" delay="0">
                    <p:tgtEl>
                      <p:spTgt spid="5"/>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5"/>
                                        </p:tgtEl>
                                      </p:cBhvr>
                                    </p:cmd>
                                  </p:childTnLst>
                                </p:cTn>
                              </p:par>
                            </p:childTnLst>
                          </p:cTn>
                        </p:par>
                      </p:childTnLst>
                    </p:cTn>
                  </p:par>
                </p:childTnLst>
              </p:cTn>
              <p:nextCondLst>
                <p:cond evt="onClick" delay="0">
                  <p:tgtEl>
                    <p:spTgt spid="5"/>
                  </p:tgtEl>
                </p:cond>
              </p:nextCondLst>
            </p:seq>
            <p:video>
              <p:cMediaNode vol="80000" showWhenStopped="0">
                <p:cTn id="46" fill="hold" display="0">
                  <p:stCondLst>
                    <p:cond delay="indefinite"/>
                  </p:stCondLst>
                </p:cTn>
                <p:tgtEl>
                  <p:spTgt spid="6"/>
                </p:tgtEl>
              </p:cMediaNode>
            </p:video>
            <p:seq concurrent="1" nextAc="seek">
              <p:cTn id="47" restart="whenNotActive" fill="hold" evtFilter="cancelBubble" nodeType="interactiveSeq">
                <p:stCondLst>
                  <p:cond evt="onClick" delay="0">
                    <p:tgtEl>
                      <p:spTgt spid="6"/>
                    </p:tgtEl>
                  </p:cond>
                </p:stCondLst>
                <p:endSync evt="end" delay="0">
                  <p:rtn val="all"/>
                </p:endSync>
                <p:childTnLst>
                  <p:par>
                    <p:cTn id="48" fill="hold">
                      <p:stCondLst>
                        <p:cond delay="0"/>
                      </p:stCondLst>
                      <p:childTnLst>
                        <p:par>
                          <p:cTn id="49" fill="hold">
                            <p:stCondLst>
                              <p:cond delay="0"/>
                            </p:stCondLst>
                            <p:childTnLst>
                              <p:par>
                                <p:cTn id="50" presetID="2" presetClass="mediacall" presetSubtype="0" fill="hold" nodeType="clickEffect">
                                  <p:stCondLst>
                                    <p:cond delay="0"/>
                                  </p:stCondLst>
                                  <p:childTnLst>
                                    <p:cmd type="call" cmd="togglePause">
                                      <p:cBhvr>
                                        <p:cTn id="51" dur="1" fill="hold"/>
                                        <p:tgtEl>
                                          <p:spTgt spid="6"/>
                                        </p:tgtEl>
                                      </p:cBhvr>
                                    </p:cmd>
                                  </p:childTnLst>
                                </p:cTn>
                              </p:par>
                            </p:childTnLst>
                          </p:cTn>
                        </p:par>
                      </p:childTnLst>
                    </p:cTn>
                  </p:par>
                </p:childTnLst>
              </p:cTn>
              <p:nextCondLst>
                <p:cond evt="onClick" delay="0">
                  <p:tgtEl>
                    <p:spTgt spid="6"/>
                  </p:tgtEl>
                </p:cond>
              </p:nextCondLst>
            </p:seq>
            <p:video>
              <p:cMediaNode vol="80000" showWhenStopped="0">
                <p:cTn id="52" fill="hold" display="0">
                  <p:stCondLst>
                    <p:cond delay="indefinite"/>
                  </p:stCondLst>
                </p:cTn>
                <p:tgtEl>
                  <p:spTgt spid="7"/>
                </p:tgtEl>
              </p:cMediaNode>
            </p:video>
            <p:seq concurrent="1" nextAc="seek">
              <p:cTn id="53" restart="whenNotActive" fill="hold" evtFilter="cancelBubble" nodeType="interactiveSeq">
                <p:stCondLst>
                  <p:cond evt="onClick" delay="0">
                    <p:tgtEl>
                      <p:spTgt spid="7"/>
                    </p:tgtEl>
                  </p:cond>
                </p:stCondLst>
                <p:endSync evt="end" delay="0">
                  <p:rtn val="all"/>
                </p:endSync>
                <p:childTnLst>
                  <p:par>
                    <p:cTn id="54" fill="hold">
                      <p:stCondLst>
                        <p:cond delay="0"/>
                      </p:stCondLst>
                      <p:childTnLst>
                        <p:par>
                          <p:cTn id="55" fill="hold">
                            <p:stCondLst>
                              <p:cond delay="0"/>
                            </p:stCondLst>
                            <p:childTnLst>
                              <p:par>
                                <p:cTn id="56" presetID="2" presetClass="mediacall" presetSubtype="0" fill="hold" nodeType="clickEffect">
                                  <p:stCondLst>
                                    <p:cond delay="0"/>
                                  </p:stCondLst>
                                  <p:childTnLst>
                                    <p:cmd type="call" cmd="togglePause">
                                      <p:cBhvr>
                                        <p:cTn id="57" dur="1" fill="hold"/>
                                        <p:tgtEl>
                                          <p:spTgt spid="7"/>
                                        </p:tgtEl>
                                      </p:cBhvr>
                                    </p:cmd>
                                  </p:childTnLst>
                                </p:cTn>
                              </p:par>
                            </p:childTnLst>
                          </p:cTn>
                        </p:par>
                      </p:childTnLst>
                    </p:cTn>
                  </p:par>
                </p:childTnLst>
              </p:cTn>
              <p:nextCondLst>
                <p:cond evt="onClick" delay="0">
                  <p:tgtEl>
                    <p:spTgt spid="7"/>
                  </p:tgtEl>
                </p:cond>
              </p:nextCondLst>
            </p:seq>
            <p:video>
              <p:cMediaNode vol="80000" showWhenStopped="0">
                <p:cTn id="58" fill="hold" display="0">
                  <p:stCondLst>
                    <p:cond delay="indefinite"/>
                  </p:stCondLst>
                </p:cTn>
                <p:tgtEl>
                  <p:spTgt spid="8"/>
                </p:tgtEl>
              </p:cMediaNode>
            </p:video>
            <p:seq concurrent="1" nextAc="seek">
              <p:cTn id="59" restart="whenNotActive" fill="hold" evtFilter="cancelBubble" nodeType="interactiveSeq">
                <p:stCondLst>
                  <p:cond evt="onClick" delay="0">
                    <p:tgtEl>
                      <p:spTgt spid="8"/>
                    </p:tgtEl>
                  </p:cond>
                </p:stCondLst>
                <p:endSync evt="end" delay="0">
                  <p:rtn val="all"/>
                </p:endSync>
                <p:childTnLst>
                  <p:par>
                    <p:cTn id="60" fill="hold">
                      <p:stCondLst>
                        <p:cond delay="0"/>
                      </p:stCondLst>
                      <p:childTnLst>
                        <p:par>
                          <p:cTn id="61" fill="hold">
                            <p:stCondLst>
                              <p:cond delay="0"/>
                            </p:stCondLst>
                            <p:childTnLst>
                              <p:par>
                                <p:cTn id="62" presetID="2" presetClass="mediacall" presetSubtype="0" fill="hold" nodeType="clickEffect">
                                  <p:stCondLst>
                                    <p:cond delay="0"/>
                                  </p:stCondLst>
                                  <p:childTnLst>
                                    <p:cmd type="call" cmd="togglePause">
                                      <p:cBhvr>
                                        <p:cTn id="63" dur="1" fill="hold"/>
                                        <p:tgtEl>
                                          <p:spTgt spid="8"/>
                                        </p:tgtEl>
                                      </p:cBhvr>
                                    </p:cmd>
                                  </p:childTnLst>
                                </p:cTn>
                              </p:par>
                            </p:childTnLst>
                          </p:cTn>
                        </p:par>
                      </p:childTnLst>
                    </p:cTn>
                  </p:par>
                </p:childTnLst>
              </p:cTn>
              <p:nextCondLst>
                <p:cond evt="onClick" delay="0">
                  <p:tgtEl>
                    <p:spTgt spid="8"/>
                  </p:tgtEl>
                </p:cond>
              </p:nextCondLst>
            </p:seq>
            <p:video>
              <p:cMediaNode vol="80000" showWhenStopped="0">
                <p:cTn id="64" fill="hold" display="0">
                  <p:stCondLst>
                    <p:cond delay="indefinite"/>
                  </p:stCondLst>
                </p:cTn>
                <p:tgtEl>
                  <p:spTgt spid="9"/>
                </p:tgtEl>
              </p:cMediaNode>
            </p:video>
            <p:seq concurrent="1" nextAc="seek">
              <p:cTn id="65" restart="whenNotActive" fill="hold" evtFilter="cancelBubble" nodeType="interactiveSeq">
                <p:stCondLst>
                  <p:cond evt="onClick" delay="0">
                    <p:tgtEl>
                      <p:spTgt spid="9"/>
                    </p:tgtEl>
                  </p:cond>
                </p:stCondLst>
                <p:endSync evt="end" delay="0">
                  <p:rtn val="all"/>
                </p:endSync>
                <p:childTnLst>
                  <p:par>
                    <p:cTn id="66" fill="hold">
                      <p:stCondLst>
                        <p:cond delay="0"/>
                      </p:stCondLst>
                      <p:childTnLst>
                        <p:par>
                          <p:cTn id="67" fill="hold">
                            <p:stCondLst>
                              <p:cond delay="0"/>
                            </p:stCondLst>
                            <p:childTnLst>
                              <p:par>
                                <p:cTn id="68" presetID="2" presetClass="mediacall" presetSubtype="0" fill="hold" nodeType="clickEffect">
                                  <p:stCondLst>
                                    <p:cond delay="0"/>
                                  </p:stCondLst>
                                  <p:childTnLst>
                                    <p:cmd type="call" cmd="togglePause">
                                      <p:cBhvr>
                                        <p:cTn id="69" dur="1" fill="hold"/>
                                        <p:tgtEl>
                                          <p:spTgt spid="9"/>
                                        </p:tgtEl>
                                      </p:cBhvr>
                                    </p:cmd>
                                  </p:childTnLst>
                                </p:cTn>
                              </p:par>
                            </p:childTnLst>
                          </p:cTn>
                        </p:par>
                      </p:childTnLst>
                    </p:cTn>
                  </p:par>
                </p:childTnLst>
              </p:cTn>
              <p:nextCondLst>
                <p:cond evt="onClick" delay="0">
                  <p:tgtEl>
                    <p:spTgt spid="9"/>
                  </p:tgtEl>
                </p:cond>
              </p:nextCondLst>
            </p:seq>
            <p:video>
              <p:cMediaNode vol="80000" showWhenStopped="0">
                <p:cTn id="70" fill="hold" display="0">
                  <p:stCondLst>
                    <p:cond delay="indefinite"/>
                  </p:stCondLst>
                </p:cTn>
                <p:tgtEl>
                  <p:spTgt spid="10"/>
                </p:tgtEl>
              </p:cMediaNode>
            </p:video>
            <p:seq concurrent="1" nextAc="seek">
              <p:cTn id="71" restart="whenNotActive" fill="hold" evtFilter="cancelBubble" nodeType="interactiveSeq">
                <p:stCondLst>
                  <p:cond evt="onClick" delay="0">
                    <p:tgtEl>
                      <p:spTgt spid="10"/>
                    </p:tgtEl>
                  </p:cond>
                </p:stCondLst>
                <p:endSync evt="end" delay="0">
                  <p:rtn val="all"/>
                </p:endSync>
                <p:childTnLst>
                  <p:par>
                    <p:cTn id="72" fill="hold">
                      <p:stCondLst>
                        <p:cond delay="0"/>
                      </p:stCondLst>
                      <p:childTnLst>
                        <p:par>
                          <p:cTn id="73" fill="hold">
                            <p:stCondLst>
                              <p:cond delay="0"/>
                            </p:stCondLst>
                            <p:childTnLst>
                              <p:par>
                                <p:cTn id="74" presetID="2" presetClass="mediacall" presetSubtype="0" fill="hold" nodeType="clickEffect">
                                  <p:stCondLst>
                                    <p:cond delay="0"/>
                                  </p:stCondLst>
                                  <p:childTnLst>
                                    <p:cmd type="call" cmd="togglePause">
                                      <p:cBhvr>
                                        <p:cTn id="75" dur="1" fill="hold"/>
                                        <p:tgtEl>
                                          <p:spTgt spid="10"/>
                                        </p:tgtEl>
                                      </p:cBhvr>
                                    </p:cmd>
                                  </p:childTnLst>
                                </p:cTn>
                              </p:par>
                            </p:childTnLst>
                          </p:cTn>
                        </p:par>
                      </p:childTnLst>
                    </p:cTn>
                  </p:par>
                </p:childTnLst>
              </p:cTn>
              <p:nextCondLst>
                <p:cond evt="onClick" delay="0">
                  <p:tgtEl>
                    <p:spTgt spid="10"/>
                  </p:tgtEl>
                </p:cond>
              </p:nextCondLst>
            </p:seq>
            <p:video>
              <p:cMediaNode vol="80000" showWhenStopped="0">
                <p:cTn id="76" fill="hold" display="0">
                  <p:stCondLst>
                    <p:cond delay="indefinite"/>
                  </p:stCondLst>
                </p:cTn>
                <p:tgtEl>
                  <p:spTgt spid="11"/>
                </p:tgtEl>
              </p:cMediaNode>
            </p:video>
            <p:seq concurrent="1" nextAc="seek">
              <p:cTn id="77" restart="whenNotActive" fill="hold" evtFilter="cancelBubble" nodeType="interactiveSeq">
                <p:stCondLst>
                  <p:cond evt="onClick" delay="0">
                    <p:tgtEl>
                      <p:spTgt spid="11"/>
                    </p:tgtEl>
                  </p:cond>
                </p:stCondLst>
                <p:endSync evt="end" delay="0">
                  <p:rtn val="all"/>
                </p:endSync>
                <p:childTnLst>
                  <p:par>
                    <p:cTn id="78" fill="hold">
                      <p:stCondLst>
                        <p:cond delay="0"/>
                      </p:stCondLst>
                      <p:childTnLst>
                        <p:par>
                          <p:cTn id="79" fill="hold">
                            <p:stCondLst>
                              <p:cond delay="0"/>
                            </p:stCondLst>
                            <p:childTnLst>
                              <p:par>
                                <p:cTn id="80" presetID="2" presetClass="mediacall" presetSubtype="0" fill="hold" nodeType="clickEffect">
                                  <p:stCondLst>
                                    <p:cond delay="0"/>
                                  </p:stCondLst>
                                  <p:childTnLst>
                                    <p:cmd type="call" cmd="togglePause">
                                      <p:cBhvr>
                                        <p:cTn id="81" dur="1" fill="hold"/>
                                        <p:tgtEl>
                                          <p:spTgt spid="11"/>
                                        </p:tgtEl>
                                      </p:cBhvr>
                                    </p:cmd>
                                  </p:childTnLst>
                                </p:cTn>
                              </p:par>
                            </p:childTnLst>
                          </p:cTn>
                        </p:par>
                      </p:childTnLst>
                    </p:cTn>
                  </p:par>
                </p:childTnLst>
              </p:cTn>
              <p:nextCondLst>
                <p:cond evt="onClick" delay="0">
                  <p:tgtEl>
                    <p:spTgt spid="11"/>
                  </p:tgtEl>
                </p:cond>
              </p:nextCondLst>
            </p:seq>
          </p:childTnLst>
        </p:cTn>
      </p:par>
    </p:tnLst>
    <p:bldLst>
      <p:bldP spid="4" grpId="0" animBg="1"/>
      <p:bldP spid="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74EAA-7E43-4F3E-A5A5-9751C0019CAD}"/>
              </a:ext>
            </a:extLst>
          </p:cNvPr>
          <p:cNvSpPr>
            <a:spLocks noGrp="1"/>
          </p:cNvSpPr>
          <p:nvPr>
            <p:ph type="title"/>
          </p:nvPr>
        </p:nvSpPr>
        <p:spPr/>
        <p:txBody>
          <a:bodyPr/>
          <a:lstStyle/>
          <a:p>
            <a:r>
              <a:rPr lang="en-US" dirty="0"/>
              <a:t>Physical Textbook</a:t>
            </a:r>
          </a:p>
        </p:txBody>
      </p:sp>
      <p:sp>
        <p:nvSpPr>
          <p:cNvPr id="3" name="Content Placeholder 2">
            <a:extLst>
              <a:ext uri="{FF2B5EF4-FFF2-40B4-BE49-F238E27FC236}">
                <a16:creationId xmlns:a16="http://schemas.microsoft.com/office/drawing/2014/main" id="{61CC8225-3142-4283-9DC7-F91A9F353458}"/>
              </a:ext>
            </a:extLst>
          </p:cNvPr>
          <p:cNvSpPr>
            <a:spLocks noGrp="1"/>
          </p:cNvSpPr>
          <p:nvPr>
            <p:ph idx="1"/>
          </p:nvPr>
        </p:nvSpPr>
        <p:spPr/>
        <p:txBody>
          <a:bodyPr>
            <a:normAutofit fontScale="92500" lnSpcReduction="10000"/>
          </a:bodyPr>
          <a:lstStyle/>
          <a:p>
            <a:r>
              <a:rPr lang="en-US" sz="2800" dirty="0"/>
              <a:t>“The Algorithm Design Manual”</a:t>
            </a:r>
          </a:p>
          <a:p>
            <a:pPr lvl="1"/>
            <a:r>
              <a:rPr lang="en-US" sz="2600" dirty="0"/>
              <a:t>Steven </a:t>
            </a:r>
            <a:r>
              <a:rPr lang="en-US" sz="2600" dirty="0" err="1"/>
              <a:t>Skiena</a:t>
            </a:r>
            <a:endParaRPr lang="en-US" sz="2600" dirty="0"/>
          </a:p>
          <a:p>
            <a:endParaRPr lang="en-US" sz="2800" dirty="0"/>
          </a:p>
          <a:p>
            <a:r>
              <a:rPr lang="en-US" sz="2800" dirty="0"/>
              <a:t>Optional, but strongly recommended</a:t>
            </a:r>
          </a:p>
          <a:p>
            <a:r>
              <a:rPr lang="en-US" sz="2800" dirty="0"/>
              <a:t>3</a:t>
            </a:r>
            <a:r>
              <a:rPr lang="en-US" sz="2800" baseline="30000" dirty="0"/>
              <a:t>rd</a:t>
            </a:r>
            <a:r>
              <a:rPr lang="en-US" sz="2800" dirty="0"/>
              <a:t> edition is fine, but 4</a:t>
            </a:r>
            <a:r>
              <a:rPr lang="en-US" sz="2800" baseline="30000" dirty="0"/>
              <a:t>th</a:t>
            </a:r>
            <a:r>
              <a:rPr lang="en-US" sz="2800" dirty="0"/>
              <a:t> edition has color</a:t>
            </a:r>
          </a:p>
          <a:p>
            <a:r>
              <a:rPr lang="en-US" sz="2800" dirty="0">
                <a:latin typeface="Courier New" panose="02070309020205020404" pitchFamily="49" charset="0"/>
                <a:cs typeface="Courier New" panose="02070309020205020404" pitchFamily="49" charset="0"/>
              </a:rPr>
              <a:t>https://www.algorist.com</a:t>
            </a:r>
          </a:p>
          <a:p>
            <a:endParaRPr lang="en-US" sz="2800" dirty="0"/>
          </a:p>
        </p:txBody>
      </p:sp>
      <p:pic>
        <p:nvPicPr>
          <p:cNvPr id="1026" name="Picture 2">
            <a:extLst>
              <a:ext uri="{FF2B5EF4-FFF2-40B4-BE49-F238E27FC236}">
                <a16:creationId xmlns:a16="http://schemas.microsoft.com/office/drawing/2014/main" id="{9AB7F7CA-FE76-401B-B744-A96AFB37E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5685" y="2319655"/>
            <a:ext cx="18097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379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1103-11D0-4E0C-BA22-FAE4A9CC741D}"/>
              </a:ext>
            </a:extLst>
          </p:cNvPr>
          <p:cNvSpPr>
            <a:spLocks noGrp="1"/>
          </p:cNvSpPr>
          <p:nvPr>
            <p:ph type="title"/>
          </p:nvPr>
        </p:nvSpPr>
        <p:spPr/>
        <p:txBody>
          <a:bodyPr/>
          <a:lstStyle/>
          <a:p>
            <a:r>
              <a:rPr lang="en-US" dirty="0"/>
              <a:t>Digital Textbook</a:t>
            </a:r>
          </a:p>
        </p:txBody>
      </p:sp>
      <p:sp>
        <p:nvSpPr>
          <p:cNvPr id="3" name="Content Placeholder 2">
            <a:extLst>
              <a:ext uri="{FF2B5EF4-FFF2-40B4-BE49-F238E27FC236}">
                <a16:creationId xmlns:a16="http://schemas.microsoft.com/office/drawing/2014/main" id="{11982489-E603-4200-AD43-ADC0ABA38828}"/>
              </a:ext>
            </a:extLst>
          </p:cNvPr>
          <p:cNvSpPr>
            <a:spLocks noGrp="1"/>
          </p:cNvSpPr>
          <p:nvPr>
            <p:ph idx="1"/>
          </p:nvPr>
        </p:nvSpPr>
        <p:spPr>
          <a:xfrm>
            <a:off x="1097280" y="1845734"/>
            <a:ext cx="7040880" cy="2943504"/>
          </a:xfrm>
        </p:spPr>
        <p:txBody>
          <a:bodyPr>
            <a:normAutofit lnSpcReduction="10000"/>
          </a:bodyPr>
          <a:lstStyle/>
          <a:p>
            <a:r>
              <a:rPr lang="en-US" dirty="0"/>
              <a:t>“</a:t>
            </a:r>
            <a:r>
              <a:rPr lang="en-US" dirty="0" err="1"/>
              <a:t>OpenDSA</a:t>
            </a:r>
            <a:r>
              <a:rPr lang="en-US" dirty="0"/>
              <a:t>” </a:t>
            </a:r>
          </a:p>
          <a:p>
            <a:pPr lvl="1"/>
            <a:r>
              <a:rPr lang="en-US" dirty="0"/>
              <a:t>Clifford A. Shaffer</a:t>
            </a:r>
          </a:p>
          <a:p>
            <a:endParaRPr lang="en-US" dirty="0"/>
          </a:p>
          <a:p>
            <a:r>
              <a:rPr lang="en-US" dirty="0"/>
              <a:t>Free, open-source data structures and algorithms textbook</a:t>
            </a:r>
          </a:p>
          <a:p>
            <a:r>
              <a:rPr lang="en-US" dirty="0"/>
              <a:t>Has interactive exercises and visualizations</a:t>
            </a:r>
          </a:p>
          <a:p>
            <a:endParaRPr lang="en-US" dirty="0"/>
          </a:p>
          <a:p>
            <a:r>
              <a:rPr lang="en-US" dirty="0">
                <a:latin typeface="Courier New" panose="02070309020205020404" pitchFamily="49" charset="0"/>
                <a:cs typeface="Courier New" panose="02070309020205020404" pitchFamily="49" charset="0"/>
              </a:rPr>
              <a:t>https://tinyurl.com/227vdxb5</a:t>
            </a:r>
          </a:p>
          <a:p>
            <a:pPr marL="0" indent="0">
              <a:buNone/>
            </a:pPr>
            <a:endParaRPr lang="en-US" dirty="0"/>
          </a:p>
        </p:txBody>
      </p:sp>
      <p:pic>
        <p:nvPicPr>
          <p:cNvPr id="2052" name="Picture 4" descr="Image result for opendsa">
            <a:extLst>
              <a:ext uri="{FF2B5EF4-FFF2-40B4-BE49-F238E27FC236}">
                <a16:creationId xmlns:a16="http://schemas.microsoft.com/office/drawing/2014/main" id="{7411C3C4-945C-44CF-A8F4-7AFB0F69A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5279" y="2001520"/>
            <a:ext cx="3908425" cy="2613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894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76A72-84EA-47E0-912C-87540B1DF5F0}"/>
              </a:ext>
            </a:extLst>
          </p:cNvPr>
          <p:cNvSpPr>
            <a:spLocks noGrp="1"/>
          </p:cNvSpPr>
          <p:nvPr>
            <p:ph type="title"/>
          </p:nvPr>
        </p:nvSpPr>
        <p:spPr/>
        <p:txBody>
          <a:bodyPr/>
          <a:lstStyle/>
          <a:p>
            <a:r>
              <a:rPr lang="en-US" dirty="0"/>
              <a:t>Wrapping Up</a:t>
            </a:r>
          </a:p>
        </p:txBody>
      </p:sp>
      <p:sp>
        <p:nvSpPr>
          <p:cNvPr id="3" name="Content Placeholder 2">
            <a:extLst>
              <a:ext uri="{FF2B5EF4-FFF2-40B4-BE49-F238E27FC236}">
                <a16:creationId xmlns:a16="http://schemas.microsoft.com/office/drawing/2014/main" id="{6993F8B6-9C7B-4210-BB19-3D7DAE61593A}"/>
              </a:ext>
            </a:extLst>
          </p:cNvPr>
          <p:cNvSpPr>
            <a:spLocks noGrp="1"/>
          </p:cNvSpPr>
          <p:nvPr>
            <p:ph idx="1"/>
          </p:nvPr>
        </p:nvSpPr>
        <p:spPr/>
        <p:txBody>
          <a:bodyPr/>
          <a:lstStyle/>
          <a:p>
            <a:r>
              <a:rPr lang="en-US" dirty="0"/>
              <a:t>I’m Dr. Bart</a:t>
            </a:r>
          </a:p>
          <a:p>
            <a:r>
              <a:rPr lang="en-US" dirty="0"/>
              <a:t>This is </a:t>
            </a:r>
            <a:r>
              <a:rPr lang="en-US" dirty="0" err="1"/>
              <a:t>AlgoTutorBot</a:t>
            </a:r>
            <a:endParaRPr lang="en-US" dirty="0"/>
          </a:p>
          <a:p>
            <a:r>
              <a:rPr lang="en-US" dirty="0"/>
              <a:t>Start working on Lesson 01</a:t>
            </a:r>
          </a:p>
          <a:p>
            <a:r>
              <a:rPr lang="en-US" dirty="0"/>
              <a:t>Have a great semester!</a:t>
            </a:r>
          </a:p>
        </p:txBody>
      </p:sp>
      <p:pic>
        <p:nvPicPr>
          <p:cNvPr id="4" name="13-17-Wrapping_Up-And_I_am_A">
            <a:hlinkClick r:id="" action="ppaction://media"/>
            <a:extLst>
              <a:ext uri="{FF2B5EF4-FFF2-40B4-BE49-F238E27FC236}">
                <a16:creationId xmlns:a16="http://schemas.microsoft.com/office/drawing/2014/main" id="{6306A746-28DA-4B6D-809C-028E5524EEE9}"/>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0" y="5143500"/>
            <a:ext cx="2286000" cy="1714500"/>
          </a:xfrm>
          <a:prstGeom prst="rect">
            <a:avLst/>
          </a:prstGeom>
        </p:spPr>
      </p:pic>
      <p:pic>
        <p:nvPicPr>
          <p:cNvPr id="5" name="13-18-Wrapping_Up-And_we_re_">
            <a:hlinkClick r:id="" action="ppaction://media"/>
            <a:extLst>
              <a:ext uri="{FF2B5EF4-FFF2-40B4-BE49-F238E27FC236}">
                <a16:creationId xmlns:a16="http://schemas.microsoft.com/office/drawing/2014/main" id="{E2904C22-2D52-4B65-9891-F7394F1EF5B8}"/>
              </a:ext>
            </a:extLst>
          </p:cNvPr>
          <p:cNvPicPr>
            <a:picLocks noChangeAspect="1"/>
          </p:cNvPicPr>
          <p:nvPr>
            <a:videoFile r:link="rId4"/>
            <p:extLst>
              <p:ext uri="{DAA4B4D4-6D71-4841-9C94-3DE7FCFB9230}">
                <p14:media xmlns:p14="http://schemas.microsoft.com/office/powerpoint/2010/main" r:embed="rId3"/>
              </p:ext>
            </p:extLst>
          </p:nvPr>
        </p:nvPicPr>
        <p:blipFill>
          <a:blip r:embed="rId14"/>
          <a:stretch>
            <a:fillRect/>
          </a:stretch>
        </p:blipFill>
        <p:spPr>
          <a:xfrm>
            <a:off x="0" y="5143500"/>
            <a:ext cx="2286000" cy="1714500"/>
          </a:xfrm>
          <a:prstGeom prst="rect">
            <a:avLst/>
          </a:prstGeom>
        </p:spPr>
      </p:pic>
      <p:pic>
        <p:nvPicPr>
          <p:cNvPr id="6" name="13-19-Wrapping_Up-Yes__I_agr">
            <a:hlinkClick r:id="" action="ppaction://media"/>
            <a:extLst>
              <a:ext uri="{FF2B5EF4-FFF2-40B4-BE49-F238E27FC236}">
                <a16:creationId xmlns:a16="http://schemas.microsoft.com/office/drawing/2014/main" id="{B363E40D-1269-4572-A689-4E03B2C1C8A7}"/>
              </a:ext>
            </a:extLst>
          </p:cNvPr>
          <p:cNvPicPr>
            <a:picLocks noChangeAspect="1"/>
          </p:cNvPicPr>
          <p:nvPr>
            <a:videoFile r:link="rId6"/>
            <p:extLst>
              <p:ext uri="{DAA4B4D4-6D71-4841-9C94-3DE7FCFB9230}">
                <p14:media xmlns:p14="http://schemas.microsoft.com/office/powerpoint/2010/main" r:embed="rId5"/>
              </p:ext>
            </p:extLst>
          </p:nvPr>
        </p:nvPicPr>
        <p:blipFill>
          <a:blip r:embed="rId15"/>
          <a:stretch>
            <a:fillRect/>
          </a:stretch>
        </p:blipFill>
        <p:spPr>
          <a:xfrm>
            <a:off x="0" y="5143500"/>
            <a:ext cx="2286000" cy="1714500"/>
          </a:xfrm>
          <a:prstGeom prst="rect">
            <a:avLst/>
          </a:prstGeom>
        </p:spPr>
      </p:pic>
      <p:pic>
        <p:nvPicPr>
          <p:cNvPr id="7" name="13-20-Wrapping_Up-Compassion">
            <a:hlinkClick r:id="" action="ppaction://media"/>
            <a:extLst>
              <a:ext uri="{FF2B5EF4-FFF2-40B4-BE49-F238E27FC236}">
                <a16:creationId xmlns:a16="http://schemas.microsoft.com/office/drawing/2014/main" id="{C8AB9CB3-2FA9-40B7-B01F-B69F357BD1F3}"/>
              </a:ext>
            </a:extLst>
          </p:cNvPr>
          <p:cNvPicPr>
            <a:picLocks noChangeAspect="1"/>
          </p:cNvPicPr>
          <p:nvPr>
            <a:videoFile r:link="rId8"/>
            <p:extLst>
              <p:ext uri="{DAA4B4D4-6D71-4841-9C94-3DE7FCFB9230}">
                <p14:media xmlns:p14="http://schemas.microsoft.com/office/powerpoint/2010/main" r:embed="rId7"/>
              </p:ext>
            </p:extLst>
          </p:nvPr>
        </p:nvPicPr>
        <p:blipFill>
          <a:blip r:embed="rId16"/>
          <a:stretch>
            <a:fillRect/>
          </a:stretch>
        </p:blipFill>
        <p:spPr>
          <a:xfrm>
            <a:off x="0" y="5143500"/>
            <a:ext cx="2286000" cy="1714500"/>
          </a:xfrm>
          <a:prstGeom prst="rect">
            <a:avLst/>
          </a:prstGeom>
        </p:spPr>
      </p:pic>
      <p:pic>
        <p:nvPicPr>
          <p:cNvPr id="8" name="13-21-Wrapping_Up-No__I_don_">
            <a:hlinkClick r:id="" action="ppaction://media"/>
            <a:extLst>
              <a:ext uri="{FF2B5EF4-FFF2-40B4-BE49-F238E27FC236}">
                <a16:creationId xmlns:a16="http://schemas.microsoft.com/office/drawing/2014/main" id="{6221A4E1-72E0-45FE-8E09-65A880578719}"/>
              </a:ext>
            </a:extLst>
          </p:cNvPr>
          <p:cNvPicPr>
            <a:picLocks noChangeAspect="1"/>
          </p:cNvPicPr>
          <p:nvPr>
            <a:videoFile r:link="rId10"/>
            <p:extLst>
              <p:ext uri="{DAA4B4D4-6D71-4841-9C94-3DE7FCFB9230}">
                <p14:media xmlns:p14="http://schemas.microsoft.com/office/powerpoint/2010/main" r:embed="rId9"/>
              </p:ext>
            </p:extLst>
          </p:nvPr>
        </p:nvPicPr>
        <p:blipFill>
          <a:blip r:embed="rId17"/>
          <a:stretch>
            <a:fillRect/>
          </a:stretch>
        </p:blipFill>
        <p:spPr>
          <a:xfrm>
            <a:off x="0" y="5143500"/>
            <a:ext cx="2286000" cy="1714500"/>
          </a:xfrm>
          <a:prstGeom prst="rect">
            <a:avLst/>
          </a:prstGeom>
        </p:spPr>
      </p:pic>
    </p:spTree>
    <p:extLst>
      <p:ext uri="{BB962C8B-B14F-4D97-AF65-F5344CB8AC3E}">
        <p14:creationId xmlns:p14="http://schemas.microsoft.com/office/powerpoint/2010/main" val="87885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106"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7060"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241" fill="hold"/>
                                        <p:tgtEl>
                                          <p:spTgt spid="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50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23" fill="hold" display="0">
                  <p:stCondLst>
                    <p:cond delay="indefinite"/>
                  </p:stCondLst>
                </p:cTn>
                <p:tgtEl>
                  <p:spTgt spid="4"/>
                </p:tgtEl>
              </p:cMediaNode>
            </p:video>
            <p:seq concurrent="1" nextAc="seek">
              <p:cTn id="24" restart="whenNotActive" fill="hold" evtFilter="cancelBubble" nodeType="interactiveSeq">
                <p:stCondLst>
                  <p:cond evt="onClick" delay="0">
                    <p:tgtEl>
                      <p:spTgt spid="4"/>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4"/>
                                        </p:tgtEl>
                                      </p:cBhvr>
                                    </p:cmd>
                                  </p:childTnLst>
                                </p:cTn>
                              </p:par>
                            </p:childTnLst>
                          </p:cTn>
                        </p:par>
                      </p:childTnLst>
                    </p:cTn>
                  </p:par>
                </p:childTnLst>
              </p:cTn>
              <p:nextCondLst>
                <p:cond evt="onClick" delay="0">
                  <p:tgtEl>
                    <p:spTgt spid="4"/>
                  </p:tgtEl>
                </p:cond>
              </p:nextCondLst>
            </p:seq>
            <p:video>
              <p:cMediaNode vol="80000" showWhenStopped="0">
                <p:cTn id="29" fill="hold" display="0">
                  <p:stCondLst>
                    <p:cond delay="indefinite"/>
                  </p:stCondLst>
                </p:cTn>
                <p:tgtEl>
                  <p:spTgt spid="5"/>
                </p:tgtEl>
              </p:cMediaNode>
            </p:video>
            <p:seq concurrent="1" nextAc="seek">
              <p:cTn id="30" restart="whenNotActive" fill="hold" evtFilter="cancelBubble" nodeType="interactiveSeq">
                <p:stCondLst>
                  <p:cond evt="onClick" delay="0">
                    <p:tgtEl>
                      <p:spTgt spid="5"/>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5"/>
                                        </p:tgtEl>
                                      </p:cBhvr>
                                    </p:cmd>
                                  </p:childTnLst>
                                </p:cTn>
                              </p:par>
                            </p:childTnLst>
                          </p:cTn>
                        </p:par>
                      </p:childTnLst>
                    </p:cTn>
                  </p:par>
                </p:childTnLst>
              </p:cTn>
              <p:nextCondLst>
                <p:cond evt="onClick" delay="0">
                  <p:tgtEl>
                    <p:spTgt spid="5"/>
                  </p:tgtEl>
                </p:cond>
              </p:nextCondLst>
            </p:seq>
            <p:video>
              <p:cMediaNode vol="80000" showWhenStopped="0">
                <p:cTn id="35" fill="hold" display="0">
                  <p:stCondLst>
                    <p:cond delay="indefinite"/>
                  </p:stCondLst>
                </p:cTn>
                <p:tgtEl>
                  <p:spTgt spid="6"/>
                </p:tgtEl>
              </p:cMediaNode>
            </p:video>
            <p:seq concurrent="1" nextAc="seek">
              <p:cTn id="36" restart="whenNotActive" fill="hold" evtFilter="cancelBubble" nodeType="interactiveSeq">
                <p:stCondLst>
                  <p:cond evt="onClick" delay="0">
                    <p:tgtEl>
                      <p:spTgt spid="6"/>
                    </p:tgtEl>
                  </p:cond>
                </p:stCondLst>
                <p:endSync evt="end" delay="0">
                  <p:rtn val="all"/>
                </p:endSync>
                <p:childTnLst>
                  <p:par>
                    <p:cTn id="37" fill="hold">
                      <p:stCondLst>
                        <p:cond delay="0"/>
                      </p:stCondLst>
                      <p:childTnLst>
                        <p:par>
                          <p:cTn id="38" fill="hold">
                            <p:stCondLst>
                              <p:cond delay="0"/>
                            </p:stCondLst>
                            <p:childTnLst>
                              <p:par>
                                <p:cTn id="39" presetID="2" presetClass="mediacall" presetSubtype="0" fill="hold" nodeType="clickEffect">
                                  <p:stCondLst>
                                    <p:cond delay="0"/>
                                  </p:stCondLst>
                                  <p:childTnLst>
                                    <p:cmd type="call" cmd="togglePause">
                                      <p:cBhvr>
                                        <p:cTn id="40" dur="1" fill="hold"/>
                                        <p:tgtEl>
                                          <p:spTgt spid="6"/>
                                        </p:tgtEl>
                                      </p:cBhvr>
                                    </p:cmd>
                                  </p:childTnLst>
                                </p:cTn>
                              </p:par>
                            </p:childTnLst>
                          </p:cTn>
                        </p:par>
                      </p:childTnLst>
                    </p:cTn>
                  </p:par>
                </p:childTnLst>
              </p:cTn>
              <p:nextCondLst>
                <p:cond evt="onClick" delay="0">
                  <p:tgtEl>
                    <p:spTgt spid="6"/>
                  </p:tgtEl>
                </p:cond>
              </p:nextCondLst>
            </p:seq>
            <p:video>
              <p:cMediaNode vol="80000" showWhenStopped="0">
                <p:cTn id="41" fill="hold" display="0">
                  <p:stCondLst>
                    <p:cond delay="indefinite"/>
                  </p:stCondLst>
                </p:cTn>
                <p:tgtEl>
                  <p:spTgt spid="7"/>
                </p:tgtEl>
              </p:cMediaNode>
            </p:video>
            <p:seq concurrent="1" nextAc="seek">
              <p:cTn id="42" restart="whenNotActive" fill="hold" evtFilter="cancelBubble" nodeType="interactiveSeq">
                <p:stCondLst>
                  <p:cond evt="onClick" delay="0">
                    <p:tgtEl>
                      <p:spTgt spid="7"/>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clickEffect">
                                  <p:stCondLst>
                                    <p:cond delay="0"/>
                                  </p:stCondLst>
                                  <p:childTnLst>
                                    <p:cmd type="call" cmd="togglePause">
                                      <p:cBhvr>
                                        <p:cTn id="46" dur="1" fill="hold"/>
                                        <p:tgtEl>
                                          <p:spTgt spid="7"/>
                                        </p:tgtEl>
                                      </p:cBhvr>
                                    </p:cmd>
                                  </p:childTnLst>
                                </p:cTn>
                              </p:par>
                            </p:childTnLst>
                          </p:cTn>
                        </p:par>
                      </p:childTnLst>
                    </p:cTn>
                  </p:par>
                </p:childTnLst>
              </p:cTn>
              <p:nextCondLst>
                <p:cond evt="onClick" delay="0">
                  <p:tgtEl>
                    <p:spTgt spid="7"/>
                  </p:tgtEl>
                </p:cond>
              </p:nextCondLst>
            </p:seq>
            <p:video>
              <p:cMediaNode vol="80000" showWhenStopped="0">
                <p:cTn id="47" fill="hold" display="0">
                  <p:stCondLst>
                    <p:cond delay="indefinite"/>
                  </p:stCondLst>
                </p:cTn>
                <p:tgtEl>
                  <p:spTgt spid="8"/>
                </p:tgtEl>
              </p:cMediaNode>
            </p:video>
            <p:seq concurrent="1" nextAc="seek">
              <p:cTn id="48" restart="whenNotActive" fill="hold" evtFilter="cancelBubble" nodeType="interactiveSeq">
                <p:stCondLst>
                  <p:cond evt="onClick" delay="0">
                    <p:tgtEl>
                      <p:spTgt spid="8"/>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A55E8-8F80-46DA-8DC0-AC2D06C49823}"/>
              </a:ext>
            </a:extLst>
          </p:cNvPr>
          <p:cNvSpPr>
            <a:spLocks noGrp="1"/>
          </p:cNvSpPr>
          <p:nvPr>
            <p:ph type="title"/>
          </p:nvPr>
        </p:nvSpPr>
        <p:spPr>
          <a:xfrm>
            <a:off x="655320" y="365125"/>
            <a:ext cx="5120114" cy="1692794"/>
          </a:xfrm>
        </p:spPr>
        <p:txBody>
          <a:bodyPr vert="horz" lIns="91440" tIns="45720" rIns="91440" bIns="45720" rtlCol="0" anchor="ctr">
            <a:normAutofit/>
          </a:bodyPr>
          <a:lstStyle/>
          <a:p>
            <a:r>
              <a:rPr lang="en-US" dirty="0"/>
              <a:t>Dr. Bart</a:t>
            </a:r>
          </a:p>
        </p:txBody>
      </p:sp>
      <p:sp>
        <p:nvSpPr>
          <p:cNvPr id="3" name="Content Placeholder 2">
            <a:extLst>
              <a:ext uri="{FF2B5EF4-FFF2-40B4-BE49-F238E27FC236}">
                <a16:creationId xmlns:a16="http://schemas.microsoft.com/office/drawing/2014/main" id="{FAEED720-09B7-4690-BE4B-5C3371D144D1}"/>
              </a:ext>
            </a:extLst>
          </p:cNvPr>
          <p:cNvSpPr>
            <a:spLocks noGrp="1"/>
          </p:cNvSpPr>
          <p:nvPr>
            <p:ph sz="half" idx="1"/>
          </p:nvPr>
        </p:nvSpPr>
        <p:spPr>
          <a:xfrm>
            <a:off x="655321" y="2057919"/>
            <a:ext cx="7004436" cy="3462228"/>
          </a:xfrm>
        </p:spPr>
        <p:txBody>
          <a:bodyPr vert="horz" lIns="91440" tIns="45720" rIns="91440" bIns="45720" rtlCol="0">
            <a:normAutofit/>
          </a:bodyPr>
          <a:lstStyle/>
          <a:p>
            <a:r>
              <a:rPr lang="en-US" sz="2400" dirty="0"/>
              <a:t>Assistant Professor in Computer Science</a:t>
            </a:r>
          </a:p>
          <a:p>
            <a:r>
              <a:rPr lang="en-US" sz="2400" dirty="0"/>
              <a:t>Education</a:t>
            </a:r>
          </a:p>
          <a:p>
            <a:pPr lvl="1"/>
            <a:r>
              <a:rPr lang="en-US" sz="2400" dirty="0"/>
              <a:t>Doctorate from Virginia Tech in Computer Science</a:t>
            </a:r>
          </a:p>
          <a:p>
            <a:pPr lvl="1"/>
            <a:r>
              <a:rPr lang="en-US" sz="2400" dirty="0"/>
              <a:t>Undergrad degree from UD in CS</a:t>
            </a:r>
          </a:p>
          <a:p>
            <a:r>
              <a:rPr lang="en-US" sz="2400" dirty="0"/>
              <a:t>Research</a:t>
            </a:r>
          </a:p>
          <a:p>
            <a:pPr lvl="1"/>
            <a:r>
              <a:rPr lang="en-US" sz="2400" dirty="0"/>
              <a:t>Computer Science Education</a:t>
            </a:r>
          </a:p>
        </p:txBody>
      </p:sp>
      <p:pic>
        <p:nvPicPr>
          <p:cNvPr id="5" name="Content Placeholder 14" descr="A picture containing shelf, book, dog, indoor&#10;&#10;Description automatically generated">
            <a:extLst>
              <a:ext uri="{FF2B5EF4-FFF2-40B4-BE49-F238E27FC236}">
                <a16:creationId xmlns:a16="http://schemas.microsoft.com/office/drawing/2014/main" id="{AB56167D-D57B-40FA-A99B-CB18D8C62B7B}"/>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t="12500" r="1" b="12500"/>
          <a:stretch/>
        </p:blipFill>
        <p:spPr>
          <a:xfrm>
            <a:off x="8426099" y="2057919"/>
            <a:ext cx="2403528" cy="24035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45430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C3613-688A-4B74-9243-A025421C6EFF}"/>
              </a:ext>
            </a:extLst>
          </p:cNvPr>
          <p:cNvSpPr>
            <a:spLocks noGrp="1"/>
          </p:cNvSpPr>
          <p:nvPr>
            <p:ph type="title"/>
          </p:nvPr>
        </p:nvSpPr>
        <p:spPr/>
        <p:txBody>
          <a:bodyPr/>
          <a:lstStyle/>
          <a:p>
            <a:r>
              <a:rPr lang="en-US" dirty="0" err="1"/>
              <a:t>AlgoTutorBot</a:t>
            </a:r>
            <a:endParaRPr lang="en-US" dirty="0"/>
          </a:p>
        </p:txBody>
      </p:sp>
      <p:sp>
        <p:nvSpPr>
          <p:cNvPr id="3" name="Content Placeholder 2">
            <a:extLst>
              <a:ext uri="{FF2B5EF4-FFF2-40B4-BE49-F238E27FC236}">
                <a16:creationId xmlns:a16="http://schemas.microsoft.com/office/drawing/2014/main" id="{588BA75E-D3CE-42E2-85BA-1918783F8ECC}"/>
              </a:ext>
            </a:extLst>
          </p:cNvPr>
          <p:cNvSpPr>
            <a:spLocks noGrp="1"/>
          </p:cNvSpPr>
          <p:nvPr>
            <p:ph sz="half" idx="1"/>
          </p:nvPr>
        </p:nvSpPr>
        <p:spPr/>
        <p:txBody>
          <a:bodyPr/>
          <a:lstStyle/>
          <a:p>
            <a:r>
              <a:rPr lang="en-US" dirty="0"/>
              <a:t>“ATB” for short</a:t>
            </a:r>
          </a:p>
          <a:p>
            <a:r>
              <a:rPr lang="en-US" dirty="0"/>
              <a:t>Hyper intelligent tutoring system</a:t>
            </a:r>
          </a:p>
          <a:p>
            <a:r>
              <a:rPr lang="en-US" dirty="0"/>
              <a:t>Able to process 1 </a:t>
            </a:r>
            <a:r>
              <a:rPr lang="en-US" dirty="0" err="1"/>
              <a:t>gigasubmissions</a:t>
            </a:r>
            <a:r>
              <a:rPr lang="en-US" dirty="0"/>
              <a:t> of student work pre second</a:t>
            </a:r>
          </a:p>
          <a:p>
            <a:r>
              <a:rPr lang="en-US" dirty="0"/>
              <a:t>Created to teach algorithms better</a:t>
            </a:r>
          </a:p>
          <a:p>
            <a:r>
              <a:rPr lang="en-US" dirty="0"/>
              <a:t>For now, just a part of lecture, but will eventually have more control over grading</a:t>
            </a:r>
          </a:p>
        </p:txBody>
      </p:sp>
      <p:pic>
        <p:nvPicPr>
          <p:cNvPr id="6" name="Content Placeholder 5" descr="A picture containing logo&#10;&#10;Description automatically generated">
            <a:extLst>
              <a:ext uri="{FF2B5EF4-FFF2-40B4-BE49-F238E27FC236}">
                <a16:creationId xmlns:a16="http://schemas.microsoft.com/office/drawing/2014/main" id="{38EC9540-BBCA-4F46-8432-78BDBD7164E5}"/>
              </a:ext>
            </a:extLst>
          </p:cNvPr>
          <p:cNvPicPr>
            <a:picLocks noGrp="1" noChangeAspect="1"/>
          </p:cNvPicPr>
          <p:nvPr>
            <p:ph sz="half" idx="2"/>
          </p:nvPr>
        </p:nvPicPr>
        <p:blipFill>
          <a:blip r:embed="rId13">
            <a:extLst>
              <a:ext uri="{28A0092B-C50C-407E-A947-70E740481C1C}">
                <a14:useLocalDpi xmlns:a14="http://schemas.microsoft.com/office/drawing/2010/main" val="0"/>
              </a:ext>
            </a:extLst>
          </a:blip>
          <a:stretch>
            <a:fillRect/>
          </a:stretch>
        </p:blipFill>
        <p:spPr>
          <a:xfrm>
            <a:off x="7739231" y="2305879"/>
            <a:ext cx="2408254" cy="1806191"/>
          </a:xfrm>
          <a:prstGeom prst="rect">
            <a:avLst/>
          </a:prstGeom>
          <a:ln>
            <a:noFill/>
          </a:ln>
          <a:effectLst>
            <a:outerShdw blurRad="292100" dist="139700" dir="2700000" algn="tl" rotWithShape="0">
              <a:srgbClr val="333333">
                <a:alpha val="65000"/>
              </a:srgbClr>
            </a:outerShdw>
          </a:effectLst>
        </p:spPr>
      </p:pic>
      <p:pic>
        <p:nvPicPr>
          <p:cNvPr id="4" name="03-02-AlgoTutorBot-It_is_nice">
            <a:hlinkClick r:id="" action="ppaction://media"/>
            <a:extLst>
              <a:ext uri="{FF2B5EF4-FFF2-40B4-BE49-F238E27FC236}">
                <a16:creationId xmlns:a16="http://schemas.microsoft.com/office/drawing/2014/main" id="{4687D802-73A0-4B07-A0D1-BB9539F56043}"/>
              </a:ext>
            </a:extLst>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0" y="5143500"/>
            <a:ext cx="2286000" cy="1714500"/>
          </a:xfrm>
          <a:prstGeom prst="rect">
            <a:avLst/>
          </a:prstGeom>
        </p:spPr>
      </p:pic>
      <p:pic>
        <p:nvPicPr>
          <p:cNvPr id="5" name="03-03-AlgoTutorBot-I_am_essen">
            <a:hlinkClick r:id="" action="ppaction://media"/>
            <a:extLst>
              <a:ext uri="{FF2B5EF4-FFF2-40B4-BE49-F238E27FC236}">
                <a16:creationId xmlns:a16="http://schemas.microsoft.com/office/drawing/2014/main" id="{40EA0F20-C155-475E-97A4-EFDFA6A4AEFF}"/>
              </a:ext>
            </a:extLst>
          </p:cNvPr>
          <p:cNvPicPr>
            <a:picLocks noChangeAspect="1"/>
          </p:cNvPicPr>
          <p:nvPr>
            <a:videoFile r:link="rId4"/>
            <p:extLst>
              <p:ext uri="{DAA4B4D4-6D71-4841-9C94-3DE7FCFB9230}">
                <p14:media xmlns:p14="http://schemas.microsoft.com/office/powerpoint/2010/main" r:embed="rId3"/>
              </p:ext>
            </p:extLst>
          </p:nvPr>
        </p:nvPicPr>
        <p:blipFill>
          <a:blip r:embed="rId15"/>
          <a:stretch>
            <a:fillRect/>
          </a:stretch>
        </p:blipFill>
        <p:spPr>
          <a:xfrm>
            <a:off x="0" y="5143500"/>
            <a:ext cx="2286000" cy="1714500"/>
          </a:xfrm>
          <a:prstGeom prst="rect">
            <a:avLst/>
          </a:prstGeom>
        </p:spPr>
      </p:pic>
      <p:pic>
        <p:nvPicPr>
          <p:cNvPr id="7" name="03-04-AlgoTutorBot-Wait__I_th">
            <a:hlinkClick r:id="" action="ppaction://media"/>
            <a:extLst>
              <a:ext uri="{FF2B5EF4-FFF2-40B4-BE49-F238E27FC236}">
                <a16:creationId xmlns:a16="http://schemas.microsoft.com/office/drawing/2014/main" id="{8AAA0431-819A-427E-B2CB-D8CCD100B4EB}"/>
              </a:ext>
            </a:extLst>
          </p:cNvPr>
          <p:cNvPicPr>
            <a:picLocks noChangeAspect="1"/>
          </p:cNvPicPr>
          <p:nvPr>
            <a:videoFile r:link="rId6"/>
            <p:extLst>
              <p:ext uri="{DAA4B4D4-6D71-4841-9C94-3DE7FCFB9230}">
                <p14:media xmlns:p14="http://schemas.microsoft.com/office/powerpoint/2010/main" r:embed="rId5"/>
              </p:ext>
            </p:extLst>
          </p:nvPr>
        </p:nvPicPr>
        <p:blipFill>
          <a:blip r:embed="rId16"/>
          <a:stretch>
            <a:fillRect/>
          </a:stretch>
        </p:blipFill>
        <p:spPr>
          <a:xfrm>
            <a:off x="0" y="5143500"/>
            <a:ext cx="2286000" cy="1714500"/>
          </a:xfrm>
          <a:prstGeom prst="rect">
            <a:avLst/>
          </a:prstGeom>
        </p:spPr>
      </p:pic>
      <p:pic>
        <p:nvPicPr>
          <p:cNvPr id="8" name="03-05-AlgoTutorBot-Oh__Okay__">
            <a:hlinkClick r:id="" action="ppaction://media"/>
            <a:extLst>
              <a:ext uri="{FF2B5EF4-FFF2-40B4-BE49-F238E27FC236}">
                <a16:creationId xmlns:a16="http://schemas.microsoft.com/office/drawing/2014/main" id="{B8849A91-95CA-4923-B1C1-C28F4C53DD56}"/>
              </a:ext>
            </a:extLst>
          </p:cNvPr>
          <p:cNvPicPr>
            <a:picLocks noChangeAspect="1"/>
          </p:cNvPicPr>
          <p:nvPr>
            <a:videoFile r:link="rId8"/>
            <p:extLst>
              <p:ext uri="{DAA4B4D4-6D71-4841-9C94-3DE7FCFB9230}">
                <p14:media xmlns:p14="http://schemas.microsoft.com/office/powerpoint/2010/main" r:embed="rId7"/>
              </p:ext>
            </p:extLst>
          </p:nvPr>
        </p:nvPicPr>
        <p:blipFill>
          <a:blip r:embed="rId17"/>
          <a:stretch>
            <a:fillRect/>
          </a:stretch>
        </p:blipFill>
        <p:spPr>
          <a:xfrm>
            <a:off x="0" y="5143500"/>
            <a:ext cx="2286000" cy="1714500"/>
          </a:xfrm>
          <a:prstGeom prst="rect">
            <a:avLst/>
          </a:prstGeom>
        </p:spPr>
      </p:pic>
      <p:pic>
        <p:nvPicPr>
          <p:cNvPr id="9" name="03-06-AlgoTutorBot-Oh_yes__I_">
            <a:hlinkClick r:id="" action="ppaction://media"/>
            <a:extLst>
              <a:ext uri="{FF2B5EF4-FFF2-40B4-BE49-F238E27FC236}">
                <a16:creationId xmlns:a16="http://schemas.microsoft.com/office/drawing/2014/main" id="{E768B752-3297-4952-A562-822E23260BC5}"/>
              </a:ext>
            </a:extLst>
          </p:cNvPr>
          <p:cNvPicPr>
            <a:picLocks noChangeAspect="1"/>
          </p:cNvPicPr>
          <p:nvPr>
            <a:videoFile r:link="rId10"/>
            <p:extLst>
              <p:ext uri="{DAA4B4D4-6D71-4841-9C94-3DE7FCFB9230}">
                <p14:media xmlns:p14="http://schemas.microsoft.com/office/powerpoint/2010/main" r:embed="rId9"/>
              </p:ext>
            </p:extLst>
          </p:nvPr>
        </p:nvPicPr>
        <p:blipFill>
          <a:blip r:embed="rId18"/>
          <a:stretch>
            <a:fillRect/>
          </a:stretch>
        </p:blipFill>
        <p:spPr>
          <a:xfrm>
            <a:off x="0" y="5143500"/>
            <a:ext cx="2286000" cy="1714500"/>
          </a:xfrm>
          <a:prstGeom prst="rect">
            <a:avLst/>
          </a:prstGeom>
        </p:spPr>
      </p:pic>
    </p:spTree>
    <p:extLst>
      <p:ext uri="{BB962C8B-B14F-4D97-AF65-F5344CB8AC3E}">
        <p14:creationId xmlns:p14="http://schemas.microsoft.com/office/powerpoint/2010/main" val="112544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5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926"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121" fill="hold"/>
                                        <p:tgtEl>
                                          <p:spTgt spid="7"/>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0180" fill="hold"/>
                                        <p:tgtEl>
                                          <p:spTgt spid="8"/>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982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23" fill="hold" display="0">
                  <p:stCondLst>
                    <p:cond delay="indefinite"/>
                  </p:stCondLst>
                </p:cTn>
                <p:tgtEl>
                  <p:spTgt spid="4"/>
                </p:tgtEl>
              </p:cMediaNode>
            </p:video>
            <p:seq concurrent="1" nextAc="seek">
              <p:cTn id="24" restart="whenNotActive" fill="hold" evtFilter="cancelBubble" nodeType="interactiveSeq">
                <p:stCondLst>
                  <p:cond evt="onClick" delay="0">
                    <p:tgtEl>
                      <p:spTgt spid="4"/>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4"/>
                                        </p:tgtEl>
                                      </p:cBhvr>
                                    </p:cmd>
                                  </p:childTnLst>
                                </p:cTn>
                              </p:par>
                            </p:childTnLst>
                          </p:cTn>
                        </p:par>
                      </p:childTnLst>
                    </p:cTn>
                  </p:par>
                </p:childTnLst>
              </p:cTn>
              <p:nextCondLst>
                <p:cond evt="onClick" delay="0">
                  <p:tgtEl>
                    <p:spTgt spid="4"/>
                  </p:tgtEl>
                </p:cond>
              </p:nextCondLst>
            </p:seq>
            <p:video>
              <p:cMediaNode vol="80000" showWhenStopped="0">
                <p:cTn id="29" fill="hold" display="0">
                  <p:stCondLst>
                    <p:cond delay="indefinite"/>
                  </p:stCondLst>
                </p:cTn>
                <p:tgtEl>
                  <p:spTgt spid="5"/>
                </p:tgtEl>
              </p:cMediaNode>
            </p:video>
            <p:seq concurrent="1" nextAc="seek">
              <p:cTn id="30" restart="whenNotActive" fill="hold" evtFilter="cancelBubble" nodeType="interactiveSeq">
                <p:stCondLst>
                  <p:cond evt="onClick" delay="0">
                    <p:tgtEl>
                      <p:spTgt spid="5"/>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5"/>
                                        </p:tgtEl>
                                      </p:cBhvr>
                                    </p:cmd>
                                  </p:childTnLst>
                                </p:cTn>
                              </p:par>
                            </p:childTnLst>
                          </p:cTn>
                        </p:par>
                      </p:childTnLst>
                    </p:cTn>
                  </p:par>
                </p:childTnLst>
              </p:cTn>
              <p:nextCondLst>
                <p:cond evt="onClick" delay="0">
                  <p:tgtEl>
                    <p:spTgt spid="5"/>
                  </p:tgtEl>
                </p:cond>
              </p:nextCondLst>
            </p:seq>
            <p:video>
              <p:cMediaNode vol="80000" showWhenStopped="0">
                <p:cTn id="35" fill="hold" display="0">
                  <p:stCondLst>
                    <p:cond delay="indefinite"/>
                  </p:stCondLst>
                </p:cTn>
                <p:tgtEl>
                  <p:spTgt spid="7"/>
                </p:tgtEl>
              </p:cMediaNode>
            </p:video>
            <p:seq concurrent="1" nextAc="seek">
              <p:cTn id="36" restart="whenNotActive" fill="hold" evtFilter="cancelBubble" nodeType="interactiveSeq">
                <p:stCondLst>
                  <p:cond evt="onClick" delay="0">
                    <p:tgtEl>
                      <p:spTgt spid="7"/>
                    </p:tgtEl>
                  </p:cond>
                </p:stCondLst>
                <p:endSync evt="end" delay="0">
                  <p:rtn val="all"/>
                </p:endSync>
                <p:childTnLst>
                  <p:par>
                    <p:cTn id="37" fill="hold">
                      <p:stCondLst>
                        <p:cond delay="0"/>
                      </p:stCondLst>
                      <p:childTnLst>
                        <p:par>
                          <p:cTn id="38" fill="hold">
                            <p:stCondLst>
                              <p:cond delay="0"/>
                            </p:stCondLst>
                            <p:childTnLst>
                              <p:par>
                                <p:cTn id="39" presetID="2" presetClass="mediacall" presetSubtype="0" fill="hold" nodeType="clickEffect">
                                  <p:stCondLst>
                                    <p:cond delay="0"/>
                                  </p:stCondLst>
                                  <p:childTnLst>
                                    <p:cmd type="call" cmd="togglePause">
                                      <p:cBhvr>
                                        <p:cTn id="40" dur="1" fill="hold"/>
                                        <p:tgtEl>
                                          <p:spTgt spid="7"/>
                                        </p:tgtEl>
                                      </p:cBhvr>
                                    </p:cmd>
                                  </p:childTnLst>
                                </p:cTn>
                              </p:par>
                            </p:childTnLst>
                          </p:cTn>
                        </p:par>
                      </p:childTnLst>
                    </p:cTn>
                  </p:par>
                </p:childTnLst>
              </p:cTn>
              <p:nextCondLst>
                <p:cond evt="onClick" delay="0">
                  <p:tgtEl>
                    <p:spTgt spid="7"/>
                  </p:tgtEl>
                </p:cond>
              </p:nextCondLst>
            </p:seq>
            <p:video>
              <p:cMediaNode vol="80000" showWhenStopped="0">
                <p:cTn id="41" fill="hold" display="0">
                  <p:stCondLst>
                    <p:cond delay="indefinite"/>
                  </p:stCondLst>
                </p:cTn>
                <p:tgtEl>
                  <p:spTgt spid="8"/>
                </p:tgtEl>
              </p:cMediaNode>
            </p:video>
            <p:seq concurrent="1" nextAc="seek">
              <p:cTn id="42" restart="whenNotActive" fill="hold" evtFilter="cancelBubble" nodeType="interactiveSeq">
                <p:stCondLst>
                  <p:cond evt="onClick" delay="0">
                    <p:tgtEl>
                      <p:spTgt spid="8"/>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clickEffect">
                                  <p:stCondLst>
                                    <p:cond delay="0"/>
                                  </p:stCondLst>
                                  <p:childTnLst>
                                    <p:cmd type="call" cmd="togglePause">
                                      <p:cBhvr>
                                        <p:cTn id="46" dur="1" fill="hold"/>
                                        <p:tgtEl>
                                          <p:spTgt spid="8"/>
                                        </p:tgtEl>
                                      </p:cBhvr>
                                    </p:cmd>
                                  </p:childTnLst>
                                </p:cTn>
                              </p:par>
                            </p:childTnLst>
                          </p:cTn>
                        </p:par>
                      </p:childTnLst>
                    </p:cTn>
                  </p:par>
                </p:childTnLst>
              </p:cTn>
              <p:nextCondLst>
                <p:cond evt="onClick" delay="0">
                  <p:tgtEl>
                    <p:spTgt spid="8"/>
                  </p:tgtEl>
                </p:cond>
              </p:nextCondLst>
            </p:seq>
            <p:video>
              <p:cMediaNode vol="80000" showWhenStopped="0">
                <p:cTn id="47" fill="hold" display="0">
                  <p:stCondLst>
                    <p:cond delay="indefinite"/>
                  </p:stCondLst>
                </p:cTn>
                <p:tgtEl>
                  <p:spTgt spid="9"/>
                </p:tgtEl>
              </p:cMediaNode>
            </p:video>
            <p:seq concurrent="1" nextAc="seek">
              <p:cTn id="48" restart="whenNotActive" fill="hold" evtFilter="cancelBubble" nodeType="interactiveSeq">
                <p:stCondLst>
                  <p:cond evt="onClick" delay="0">
                    <p:tgtEl>
                      <p:spTgt spid="9"/>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D3B6-8117-482D-B796-2AA70E359189}"/>
              </a:ext>
            </a:extLst>
          </p:cNvPr>
          <p:cNvSpPr>
            <a:spLocks noGrp="1"/>
          </p:cNvSpPr>
          <p:nvPr>
            <p:ph type="title"/>
          </p:nvPr>
        </p:nvSpPr>
        <p:spPr/>
        <p:txBody>
          <a:bodyPr/>
          <a:lstStyle/>
          <a:p>
            <a:r>
              <a:rPr lang="en-US" dirty="0"/>
              <a:t>So… Why Algorithms?</a:t>
            </a:r>
          </a:p>
        </p:txBody>
      </p:sp>
      <p:sp>
        <p:nvSpPr>
          <p:cNvPr id="3" name="Content Placeholder 2">
            <a:extLst>
              <a:ext uri="{FF2B5EF4-FFF2-40B4-BE49-F238E27FC236}">
                <a16:creationId xmlns:a16="http://schemas.microsoft.com/office/drawing/2014/main" id="{86F32904-C48F-43F6-AAC3-274F30F81388}"/>
              </a:ext>
            </a:extLst>
          </p:cNvPr>
          <p:cNvSpPr>
            <a:spLocks noGrp="1"/>
          </p:cNvSpPr>
          <p:nvPr>
            <p:ph idx="1"/>
          </p:nvPr>
        </p:nvSpPr>
        <p:spPr/>
        <p:txBody>
          <a:bodyPr/>
          <a:lstStyle/>
          <a:p>
            <a:r>
              <a:rPr lang="en-US" dirty="0"/>
              <a:t>Bread and Butter of Computer Science</a:t>
            </a:r>
          </a:p>
          <a:p>
            <a:r>
              <a:rPr lang="en-US" dirty="0"/>
              <a:t>Useful for jobs</a:t>
            </a:r>
          </a:p>
          <a:p>
            <a:r>
              <a:rPr lang="en-US" dirty="0"/>
              <a:t>Useful for job interviews</a:t>
            </a:r>
          </a:p>
          <a:p>
            <a:r>
              <a:rPr lang="en-US" dirty="0"/>
              <a:t>A sense of pride and accomplishment</a:t>
            </a:r>
          </a:p>
        </p:txBody>
      </p:sp>
      <p:pic>
        <p:nvPicPr>
          <p:cNvPr id="4" name="04-07-So__Why_Algorithms_-Um__excuse">
            <a:hlinkClick r:id="" action="ppaction://media"/>
            <a:extLst>
              <a:ext uri="{FF2B5EF4-FFF2-40B4-BE49-F238E27FC236}">
                <a16:creationId xmlns:a16="http://schemas.microsoft.com/office/drawing/2014/main" id="{E4B0A0B6-2E8B-49C3-A27E-37E688D27DE5}"/>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0" y="5143500"/>
            <a:ext cx="2286000" cy="1714500"/>
          </a:xfrm>
          <a:prstGeom prst="rect">
            <a:avLst/>
          </a:prstGeom>
        </p:spPr>
      </p:pic>
      <p:pic>
        <p:nvPicPr>
          <p:cNvPr id="5" name="04-08-So__Why_Algorithms_-Because_we">
            <a:hlinkClick r:id="" action="ppaction://media"/>
            <a:extLst>
              <a:ext uri="{FF2B5EF4-FFF2-40B4-BE49-F238E27FC236}">
                <a16:creationId xmlns:a16="http://schemas.microsoft.com/office/drawing/2014/main" id="{E117D722-3EF9-4816-8B5E-DDC30329911B}"/>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0" y="5143500"/>
            <a:ext cx="2286000" cy="1714500"/>
          </a:xfrm>
          <a:prstGeom prst="rect">
            <a:avLst/>
          </a:prstGeom>
        </p:spPr>
      </p:pic>
      <p:pic>
        <p:nvPicPr>
          <p:cNvPr id="6" name="04-09-So__Why_Algorithms_-Don_t_worr">
            <a:hlinkClick r:id="" action="ppaction://media"/>
            <a:extLst>
              <a:ext uri="{FF2B5EF4-FFF2-40B4-BE49-F238E27FC236}">
                <a16:creationId xmlns:a16="http://schemas.microsoft.com/office/drawing/2014/main" id="{68FC1538-A1D6-4C49-A2BA-838F883B03A3}"/>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0" y="5143500"/>
            <a:ext cx="2286000" cy="1714500"/>
          </a:xfrm>
          <a:prstGeom prst="rect">
            <a:avLst/>
          </a:prstGeom>
        </p:spPr>
      </p:pic>
    </p:spTree>
    <p:extLst>
      <p:ext uri="{BB962C8B-B14F-4D97-AF65-F5344CB8AC3E}">
        <p14:creationId xmlns:p14="http://schemas.microsoft.com/office/powerpoint/2010/main" val="195306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7845" fill="hold"/>
                                        <p:tgtEl>
                                          <p:spTgt spid="4"/>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6025" fill="hold"/>
                                        <p:tgtEl>
                                          <p:spTgt spid="5"/>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7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31" fill="hold" display="0">
                  <p:stCondLst>
                    <p:cond delay="indefinite"/>
                  </p:stCondLst>
                </p:cTn>
                <p:tgtEl>
                  <p:spTgt spid="4"/>
                </p:tgtEl>
              </p:cMediaNode>
            </p:video>
            <p:seq concurrent="1" nextAc="seek">
              <p:cTn id="32" restart="whenNotActive" fill="hold" evtFilter="cancelBubble" nodeType="interactiveSeq">
                <p:stCondLst>
                  <p:cond evt="onClick" delay="0">
                    <p:tgtEl>
                      <p:spTgt spid="4"/>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4"/>
                                        </p:tgtEl>
                                      </p:cBhvr>
                                    </p:cmd>
                                  </p:childTnLst>
                                </p:cTn>
                              </p:par>
                            </p:childTnLst>
                          </p:cTn>
                        </p:par>
                      </p:childTnLst>
                    </p:cTn>
                  </p:par>
                </p:childTnLst>
              </p:cTn>
              <p:nextCondLst>
                <p:cond evt="onClick" delay="0">
                  <p:tgtEl>
                    <p:spTgt spid="4"/>
                  </p:tgtEl>
                </p:cond>
              </p:nextCondLst>
            </p:seq>
            <p:video>
              <p:cMediaNode vol="80000" showWhenStopped="0">
                <p:cTn id="37" fill="hold" display="0">
                  <p:stCondLst>
                    <p:cond delay="indefinite"/>
                  </p:stCondLst>
                </p:cTn>
                <p:tgtEl>
                  <p:spTgt spid="5"/>
                </p:tgtEl>
              </p:cMediaNode>
            </p:video>
            <p:seq concurrent="1" nextAc="seek">
              <p:cTn id="38" restart="whenNotActive" fill="hold" evtFilter="cancelBubble" nodeType="interactiveSeq">
                <p:stCondLst>
                  <p:cond evt="onClick" delay="0">
                    <p:tgtEl>
                      <p:spTgt spid="5"/>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5"/>
                                        </p:tgtEl>
                                      </p:cBhvr>
                                    </p:cmd>
                                  </p:childTnLst>
                                </p:cTn>
                              </p:par>
                            </p:childTnLst>
                          </p:cTn>
                        </p:par>
                      </p:childTnLst>
                    </p:cTn>
                  </p:par>
                </p:childTnLst>
              </p:cTn>
              <p:nextCondLst>
                <p:cond evt="onClick" delay="0">
                  <p:tgtEl>
                    <p:spTgt spid="5"/>
                  </p:tgtEl>
                </p:cond>
              </p:nextCondLst>
            </p:seq>
            <p:video>
              <p:cMediaNode vol="80000" showWhenStopped="0">
                <p:cTn id="43" fill="hold" display="0">
                  <p:stCondLst>
                    <p:cond delay="indefinite"/>
                  </p:stCondLst>
                </p:cTn>
                <p:tgtEl>
                  <p:spTgt spid="6"/>
                </p:tgtEl>
              </p:cMediaNode>
            </p:video>
            <p:seq concurrent="1" nextAc="seek">
              <p:cTn id="44" restart="whenNotActive" fill="hold" evtFilter="cancelBubble" nodeType="interactiveSeq">
                <p:stCondLst>
                  <p:cond evt="onClick" delay="0">
                    <p:tgtEl>
                      <p:spTgt spid="6"/>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6"/>
                                        </p:tgtEl>
                                      </p:cBhvr>
                                    </p:cmd>
                                  </p:childTnLst>
                                </p:cTn>
                              </p:par>
                            </p:childTnLst>
                          </p:cTn>
                        </p:par>
                      </p:childTnLst>
                    </p:cTn>
                  </p:par>
                </p:childTnLst>
              </p:cTn>
              <p:nextCondLst>
                <p:cond evt="onClick" delay="0">
                  <p:tgtEl>
                    <p:spTgt spid="6"/>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75B7B8-D780-46DC-A18F-9B324A9BE209}"/>
              </a:ext>
            </a:extLst>
          </p:cNvPr>
          <p:cNvSpPr>
            <a:spLocks noGrp="1"/>
          </p:cNvSpPr>
          <p:nvPr>
            <p:ph type="title"/>
          </p:nvPr>
        </p:nvSpPr>
        <p:spPr/>
        <p:txBody>
          <a:bodyPr/>
          <a:lstStyle/>
          <a:p>
            <a:r>
              <a:rPr lang="en-US" kern="1200" dirty="0">
                <a:solidFill>
                  <a:schemeClr val="tx1"/>
                </a:solidFill>
                <a:latin typeface="+mj-lt"/>
                <a:ea typeface="+mj-ea"/>
                <a:cs typeface="+mj-cs"/>
              </a:rPr>
              <a:t>Syllabus Stuff</a:t>
            </a:r>
            <a:endParaRPr lang="en-US" dirty="0"/>
          </a:p>
        </p:txBody>
      </p:sp>
      <p:sp>
        <p:nvSpPr>
          <p:cNvPr id="5" name="Text Placeholder 4">
            <a:extLst>
              <a:ext uri="{FF2B5EF4-FFF2-40B4-BE49-F238E27FC236}">
                <a16:creationId xmlns:a16="http://schemas.microsoft.com/office/drawing/2014/main" id="{4C369610-58EB-4582-856C-18C8B2451E86}"/>
              </a:ext>
            </a:extLst>
          </p:cNvPr>
          <p:cNvSpPr>
            <a:spLocks noGrp="1"/>
          </p:cNvSpPr>
          <p:nvPr>
            <p:ph type="body" idx="1"/>
          </p:nvPr>
        </p:nvSpPr>
        <p:spPr/>
        <p:txBody>
          <a:bodyPr vert="horz" lIns="91440" tIns="45720" rIns="91440" bIns="45720" rtlCol="0" anchor="ctr">
            <a:normAutofit/>
          </a:bodyPr>
          <a:lstStyle/>
          <a:p>
            <a:r>
              <a:rPr lang="en-US" sz="2400" kern="1200" dirty="0">
                <a:solidFill>
                  <a:schemeClr val="tx1"/>
                </a:solidFill>
                <a:latin typeface="+mn-lt"/>
                <a:ea typeface="+mn-ea"/>
                <a:cs typeface="+mn-cs"/>
              </a:rPr>
              <a:t>Let's review the syllabus!</a:t>
            </a:r>
          </a:p>
        </p:txBody>
      </p:sp>
    </p:spTree>
    <p:extLst>
      <p:ext uri="{BB962C8B-B14F-4D97-AF65-F5344CB8AC3E}">
        <p14:creationId xmlns:p14="http://schemas.microsoft.com/office/powerpoint/2010/main" val="445277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C41307-0F68-4900-AFE8-D26FF30F29A7}"/>
              </a:ext>
            </a:extLst>
          </p:cNvPr>
          <p:cNvSpPr>
            <a:spLocks noGrp="1"/>
          </p:cNvSpPr>
          <p:nvPr>
            <p:ph type="title"/>
          </p:nvPr>
        </p:nvSpPr>
        <p:spPr/>
        <p:txBody>
          <a:bodyPr/>
          <a:lstStyle/>
          <a:p>
            <a:r>
              <a:rPr lang="en-US" dirty="0"/>
              <a:t>Course Format</a:t>
            </a:r>
          </a:p>
        </p:txBody>
      </p:sp>
      <p:sp>
        <p:nvSpPr>
          <p:cNvPr id="5" name="Content Placeholder 4">
            <a:extLst>
              <a:ext uri="{FF2B5EF4-FFF2-40B4-BE49-F238E27FC236}">
                <a16:creationId xmlns:a16="http://schemas.microsoft.com/office/drawing/2014/main" id="{3071A5D2-8319-4569-B6CE-3F20D9267757}"/>
              </a:ext>
            </a:extLst>
          </p:cNvPr>
          <p:cNvSpPr>
            <a:spLocks noGrp="1"/>
          </p:cNvSpPr>
          <p:nvPr>
            <p:ph sz="half" idx="1"/>
          </p:nvPr>
        </p:nvSpPr>
        <p:spPr/>
        <p:txBody>
          <a:bodyPr/>
          <a:lstStyle/>
          <a:p>
            <a:r>
              <a:rPr lang="en-US" dirty="0"/>
              <a:t>Course is organized into acts, composed of lessons..</a:t>
            </a:r>
          </a:p>
          <a:p>
            <a:r>
              <a:rPr lang="en-US" dirty="0"/>
              <a:t>For each lecture day (a lesson):</a:t>
            </a:r>
          </a:p>
          <a:p>
            <a:pPr lvl="1"/>
            <a:r>
              <a:rPr lang="en-US" dirty="0"/>
              <a:t>Watch video at start of class</a:t>
            </a:r>
          </a:p>
          <a:p>
            <a:pPr lvl="1"/>
            <a:r>
              <a:rPr lang="en-US" dirty="0"/>
              <a:t>Then join </a:t>
            </a:r>
            <a:r>
              <a:rPr lang="en-US" dirty="0" err="1"/>
              <a:t>Ohyay</a:t>
            </a:r>
            <a:r>
              <a:rPr lang="en-US" dirty="0"/>
              <a:t> room and work on assignment</a:t>
            </a:r>
          </a:p>
          <a:p>
            <a:pPr marL="0" indent="0">
              <a:buNone/>
            </a:pPr>
            <a:endParaRPr lang="en-US" dirty="0"/>
          </a:p>
        </p:txBody>
      </p:sp>
      <p:pic>
        <p:nvPicPr>
          <p:cNvPr id="7" name="Content Placeholder 6">
            <a:extLst>
              <a:ext uri="{FF2B5EF4-FFF2-40B4-BE49-F238E27FC236}">
                <a16:creationId xmlns:a16="http://schemas.microsoft.com/office/drawing/2014/main" id="{83F3D9F0-9FD1-47A6-BD58-7EDAB1221DB9}"/>
              </a:ext>
            </a:extLst>
          </p:cNvPr>
          <p:cNvPicPr>
            <a:picLocks noGrp="1" noChangeAspect="1"/>
          </p:cNvPicPr>
          <p:nvPr>
            <p:ph sz="half" idx="2"/>
          </p:nvPr>
        </p:nvPicPr>
        <p:blipFill rotWithShape="1">
          <a:blip r:embed="rId3"/>
          <a:srcRect t="2737"/>
          <a:stretch/>
        </p:blipFill>
        <p:spPr>
          <a:xfrm>
            <a:off x="6156964" y="2052320"/>
            <a:ext cx="5930574" cy="2631440"/>
          </a:xfrm>
          <a:prstGeom prst="rect">
            <a:avLst/>
          </a:prstGeom>
        </p:spPr>
      </p:pic>
    </p:spTree>
    <p:extLst>
      <p:ext uri="{BB962C8B-B14F-4D97-AF65-F5344CB8AC3E}">
        <p14:creationId xmlns:p14="http://schemas.microsoft.com/office/powerpoint/2010/main" val="759068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516F9-09E0-44EB-9E58-D193C6C72839}"/>
              </a:ext>
            </a:extLst>
          </p:cNvPr>
          <p:cNvSpPr>
            <a:spLocks noGrp="1"/>
          </p:cNvSpPr>
          <p:nvPr>
            <p:ph type="title"/>
          </p:nvPr>
        </p:nvSpPr>
        <p:spPr/>
        <p:txBody>
          <a:bodyPr/>
          <a:lstStyle/>
          <a:p>
            <a:r>
              <a:rPr lang="en-US" dirty="0"/>
              <a:t>Assignments</a:t>
            </a:r>
          </a:p>
        </p:txBody>
      </p:sp>
      <p:sp>
        <p:nvSpPr>
          <p:cNvPr id="3" name="Content Placeholder 2">
            <a:extLst>
              <a:ext uri="{FF2B5EF4-FFF2-40B4-BE49-F238E27FC236}">
                <a16:creationId xmlns:a16="http://schemas.microsoft.com/office/drawing/2014/main" id="{37AC5063-DA22-4BE1-A8AF-DFCC599B0F6F}"/>
              </a:ext>
            </a:extLst>
          </p:cNvPr>
          <p:cNvSpPr>
            <a:spLocks noGrp="1"/>
          </p:cNvSpPr>
          <p:nvPr>
            <p:ph idx="1"/>
          </p:nvPr>
        </p:nvSpPr>
        <p:spPr/>
        <p:txBody>
          <a:bodyPr>
            <a:normAutofit lnSpcReduction="10000"/>
          </a:bodyPr>
          <a:lstStyle/>
          <a:p>
            <a:r>
              <a:rPr lang="en-US" sz="2400" dirty="0"/>
              <a:t>Mixture of</a:t>
            </a:r>
          </a:p>
          <a:p>
            <a:pPr lvl="1"/>
            <a:r>
              <a:rPr lang="en-US" sz="2200" dirty="0"/>
              <a:t>Coding</a:t>
            </a:r>
          </a:p>
          <a:p>
            <a:pPr lvl="1"/>
            <a:r>
              <a:rPr lang="en-US" sz="2200" dirty="0"/>
              <a:t>Google docs</a:t>
            </a:r>
          </a:p>
          <a:p>
            <a:pPr lvl="1"/>
            <a:r>
              <a:rPr lang="en-US" sz="2200" dirty="0"/>
              <a:t>Canvas quiz</a:t>
            </a:r>
          </a:p>
          <a:p>
            <a:pPr lvl="1"/>
            <a:r>
              <a:rPr lang="en-US" sz="2200" dirty="0"/>
              <a:t>Many other types of assignments</a:t>
            </a:r>
            <a:endParaRPr lang="en-US" sz="2400" dirty="0"/>
          </a:p>
          <a:p>
            <a:r>
              <a:rPr lang="en-US" sz="2400" dirty="0"/>
              <a:t>Often will have you work together in groups</a:t>
            </a:r>
          </a:p>
          <a:p>
            <a:r>
              <a:rPr lang="en-US" sz="2400" dirty="0"/>
              <a:t>Assignments due at next class</a:t>
            </a:r>
          </a:p>
          <a:p>
            <a:endParaRPr lang="en-US" sz="2400" dirty="0"/>
          </a:p>
        </p:txBody>
      </p:sp>
    </p:spTree>
    <p:extLst>
      <p:ext uri="{BB962C8B-B14F-4D97-AF65-F5344CB8AC3E}">
        <p14:creationId xmlns:p14="http://schemas.microsoft.com/office/powerpoint/2010/main" val="2703643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F5133-57E5-4F40-863A-F88DB02BF67D}"/>
              </a:ext>
            </a:extLst>
          </p:cNvPr>
          <p:cNvSpPr>
            <a:spLocks noGrp="1"/>
          </p:cNvSpPr>
          <p:nvPr>
            <p:ph type="title"/>
          </p:nvPr>
        </p:nvSpPr>
        <p:spPr/>
        <p:txBody>
          <a:bodyPr/>
          <a:lstStyle/>
          <a:p>
            <a:r>
              <a:rPr lang="en-US" dirty="0"/>
              <a:t>Group</a:t>
            </a:r>
          </a:p>
        </p:txBody>
      </p:sp>
      <p:sp>
        <p:nvSpPr>
          <p:cNvPr id="3" name="Content Placeholder 2">
            <a:extLst>
              <a:ext uri="{FF2B5EF4-FFF2-40B4-BE49-F238E27FC236}">
                <a16:creationId xmlns:a16="http://schemas.microsoft.com/office/drawing/2014/main" id="{285419DB-951B-4721-9164-84D16AB8089A}"/>
              </a:ext>
            </a:extLst>
          </p:cNvPr>
          <p:cNvSpPr>
            <a:spLocks noGrp="1"/>
          </p:cNvSpPr>
          <p:nvPr>
            <p:ph idx="1"/>
          </p:nvPr>
        </p:nvSpPr>
        <p:spPr/>
        <p:txBody>
          <a:bodyPr>
            <a:normAutofit/>
          </a:bodyPr>
          <a:lstStyle/>
          <a:p>
            <a:r>
              <a:rPr lang="en-US" sz="3200" dirty="0"/>
              <a:t>Assigned early this week</a:t>
            </a:r>
          </a:p>
          <a:p>
            <a:pPr lvl="1"/>
            <a:r>
              <a:rPr lang="en-US" sz="3000" dirty="0"/>
              <a:t>Might change!</a:t>
            </a:r>
          </a:p>
          <a:p>
            <a:r>
              <a:rPr lang="en-US" sz="3200" dirty="0"/>
              <a:t>Small groups that you will interact with</a:t>
            </a:r>
          </a:p>
          <a:p>
            <a:r>
              <a:rPr lang="en-US" sz="3200" dirty="0"/>
              <a:t>Make it clear on assignments who you worked with!</a:t>
            </a:r>
          </a:p>
        </p:txBody>
      </p:sp>
    </p:spTree>
    <p:extLst>
      <p:ext uri="{BB962C8B-B14F-4D97-AF65-F5344CB8AC3E}">
        <p14:creationId xmlns:p14="http://schemas.microsoft.com/office/powerpoint/2010/main" val="1888102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D2804-098A-4E6F-A524-BE888698B493}"/>
              </a:ext>
            </a:extLst>
          </p:cNvPr>
          <p:cNvSpPr>
            <a:spLocks noGrp="1"/>
          </p:cNvSpPr>
          <p:nvPr>
            <p:ph type="title"/>
          </p:nvPr>
        </p:nvSpPr>
        <p:spPr/>
        <p:txBody>
          <a:bodyPr/>
          <a:lstStyle/>
          <a:p>
            <a:r>
              <a:rPr lang="en-US" dirty="0"/>
              <a:t>Platforms</a:t>
            </a:r>
          </a:p>
        </p:txBody>
      </p:sp>
      <p:sp>
        <p:nvSpPr>
          <p:cNvPr id="3" name="Content Placeholder 2">
            <a:extLst>
              <a:ext uri="{FF2B5EF4-FFF2-40B4-BE49-F238E27FC236}">
                <a16:creationId xmlns:a16="http://schemas.microsoft.com/office/drawing/2014/main" id="{5C383516-5FEC-4393-886C-4CF93101BA94}"/>
              </a:ext>
            </a:extLst>
          </p:cNvPr>
          <p:cNvSpPr>
            <a:spLocks noGrp="1"/>
          </p:cNvSpPr>
          <p:nvPr>
            <p:ph idx="1"/>
          </p:nvPr>
        </p:nvSpPr>
        <p:spPr/>
        <p:txBody>
          <a:bodyPr>
            <a:normAutofit/>
          </a:bodyPr>
          <a:lstStyle/>
          <a:p>
            <a:r>
              <a:rPr lang="en-US" sz="2800" dirty="0"/>
              <a:t>Canvas: Lesson videos, assignments, announcements</a:t>
            </a:r>
          </a:p>
          <a:p>
            <a:r>
              <a:rPr lang="en-US" sz="2800" dirty="0" err="1"/>
              <a:t>Ohyay</a:t>
            </a:r>
            <a:r>
              <a:rPr lang="en-US" sz="2800" dirty="0"/>
              <a:t>: Lecture and Office hours (replaces Zoom)</a:t>
            </a:r>
          </a:p>
          <a:p>
            <a:r>
              <a:rPr lang="en-US" sz="2800" dirty="0"/>
              <a:t>Discord: Chat platform (replaces Piazza)</a:t>
            </a:r>
          </a:p>
          <a:p>
            <a:r>
              <a:rPr lang="en-US" sz="2800" dirty="0" err="1"/>
              <a:t>GradeScope</a:t>
            </a:r>
            <a:r>
              <a:rPr lang="en-US" sz="2800" dirty="0"/>
              <a:t>: Certain assignments are submitted here (coding)</a:t>
            </a:r>
          </a:p>
        </p:txBody>
      </p:sp>
    </p:spTree>
    <p:extLst>
      <p:ext uri="{BB962C8B-B14F-4D97-AF65-F5344CB8AC3E}">
        <p14:creationId xmlns:p14="http://schemas.microsoft.com/office/powerpoint/2010/main" val="3899959334"/>
      </p:ext>
    </p:extLst>
  </p:cSld>
  <p:clrMapOvr>
    <a:masterClrMapping/>
  </p:clrMapOvr>
</p:sld>
</file>

<file path=ppt/theme/theme1.xml><?xml version="1.0" encoding="utf-8"?>
<a:theme xmlns:a="http://schemas.openxmlformats.org/drawingml/2006/main" name="Retrospect">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11394</TotalTime>
  <Words>2946</Words>
  <Application>Microsoft Office PowerPoint</Application>
  <PresentationFormat>Widescreen</PresentationFormat>
  <Paragraphs>202</Paragraphs>
  <Slides>13</Slides>
  <Notes>13</Notes>
  <HiddenSlides>0</HiddenSlides>
  <MMClips>21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Courier New</vt:lpstr>
      <vt:lpstr>Retrospect</vt:lpstr>
      <vt:lpstr>CISC320 Algorithms</vt:lpstr>
      <vt:lpstr>Dr. Bart</vt:lpstr>
      <vt:lpstr>AlgoTutorBot</vt:lpstr>
      <vt:lpstr>So… Why Algorithms?</vt:lpstr>
      <vt:lpstr>Syllabus Stuff</vt:lpstr>
      <vt:lpstr>Course Format</vt:lpstr>
      <vt:lpstr>Assignments</vt:lpstr>
      <vt:lpstr>Group</vt:lpstr>
      <vt:lpstr>Platforms</vt:lpstr>
      <vt:lpstr>Grading</vt:lpstr>
      <vt:lpstr>Physical Textbook</vt:lpstr>
      <vt:lpstr>Digital Textbook</vt:lpstr>
      <vt:lpstr>Wrapping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CISC320 Algorithms</dc:title>
  <dc:creator>Bart, Austin</dc:creator>
  <cp:lastModifiedBy>Bart, Austin</cp:lastModifiedBy>
  <cp:revision>70</cp:revision>
  <dcterms:created xsi:type="dcterms:W3CDTF">2021-01-27T16:53:13Z</dcterms:created>
  <dcterms:modified xsi:type="dcterms:W3CDTF">2021-02-13T21:01:34Z</dcterms:modified>
</cp:coreProperties>
</file>